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64" r:id="rId1"/>
  </p:sldMasterIdLst>
  <p:sldIdLst>
    <p:sldId id="315" r:id="rId2"/>
    <p:sldId id="373" r:id="rId3"/>
    <p:sldId id="345" r:id="rId4"/>
    <p:sldId id="346" r:id="rId5"/>
    <p:sldId id="350" r:id="rId6"/>
    <p:sldId id="351" r:id="rId7"/>
    <p:sldId id="352" r:id="rId8"/>
    <p:sldId id="353" r:id="rId9"/>
    <p:sldId id="354" r:id="rId10"/>
    <p:sldId id="355" r:id="rId11"/>
    <p:sldId id="356" r:id="rId12"/>
    <p:sldId id="357" r:id="rId13"/>
    <p:sldId id="358" r:id="rId14"/>
    <p:sldId id="359" r:id="rId15"/>
    <p:sldId id="360" r:id="rId16"/>
    <p:sldId id="361" r:id="rId17"/>
    <p:sldId id="362" r:id="rId18"/>
    <p:sldId id="363" r:id="rId19"/>
    <p:sldId id="364" r:id="rId20"/>
    <p:sldId id="365" r:id="rId21"/>
    <p:sldId id="366" r:id="rId22"/>
    <p:sldId id="367" r:id="rId23"/>
    <p:sldId id="368" r:id="rId24"/>
    <p:sldId id="369" r:id="rId25"/>
    <p:sldId id="370" r:id="rId26"/>
    <p:sldId id="371" r:id="rId27"/>
    <p:sldId id="342" r:id="rId28"/>
    <p:sldId id="343" r:id="rId29"/>
    <p:sldId id="344" r:id="rId30"/>
  </p:sldIdLst>
  <p:sldSz cx="12192000" cy="6858000"/>
  <p:notesSz cx="6858000" cy="9144000"/>
  <p:defaultTextStyle>
    <a:defPPr>
      <a:defRPr lang="s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6AB0BE8E-9F52-4973-A203-12D173208790}">
          <p14:sldIdLst>
            <p14:sldId id="315"/>
            <p14:sldId id="373"/>
            <p14:sldId id="345"/>
            <p14:sldId id="346"/>
            <p14:sldId id="350"/>
            <p14:sldId id="351"/>
            <p14:sldId id="352"/>
            <p14:sldId id="353"/>
            <p14:sldId id="354"/>
            <p14:sldId id="355"/>
            <p14:sldId id="356"/>
            <p14:sldId id="357"/>
            <p14:sldId id="358"/>
            <p14:sldId id="359"/>
            <p14:sldId id="360"/>
            <p14:sldId id="361"/>
            <p14:sldId id="362"/>
            <p14:sldId id="363"/>
            <p14:sldId id="364"/>
            <p14:sldId id="365"/>
            <p14:sldId id="366"/>
            <p14:sldId id="367"/>
            <p14:sldId id="368"/>
            <p14:sldId id="369"/>
            <p14:sldId id="370"/>
            <p14:sldId id="371"/>
            <p14:sldId id="342"/>
            <p14:sldId id="343"/>
            <p14:sldId id="344"/>
          </p14:sldIdLst>
        </p14:section>
        <p14:section name="Untitled Section" id="{6B4F7A32-2905-472E-B454-04F49EC1F5C9}">
          <p14:sldIdLst/>
        </p14:section>
      </p14:sectionLst>
    </p:ex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EEBF0"/>
    <a:srgbClr val="F61686"/>
    <a:srgbClr val="03BD83"/>
    <a:srgbClr val="525252"/>
    <a:srgbClr val="E6E6E6"/>
    <a:srgbClr val="4D4D4D"/>
    <a:srgbClr val="0DD0F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308" autoAdjust="0"/>
    <p:restoredTop sz="94660"/>
  </p:normalViewPr>
  <p:slideViewPr>
    <p:cSldViewPr snapToGrid="0">
      <p:cViewPr varScale="1">
        <p:scale>
          <a:sx n="76" d="100"/>
          <a:sy n="76" d="100"/>
        </p:scale>
        <p:origin x="-636" y="-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12192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11988800" y="3048"/>
            <a:ext cx="2032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2032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12192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95072" y="6391657"/>
            <a:ext cx="11777472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828800" y="2819400"/>
            <a:ext cx="85344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/>
              <a:t>Click to edit Master subtitle style</a:t>
            </a:r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390FF3-F980-4580-9863-E965BB98C22D}" type="datetimeFigureOut">
              <a:rPr lang="en-US" smtClean="0"/>
              <a:t>5/16/2024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207264" y="2420112"/>
            <a:ext cx="11777472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203200" y="152400"/>
            <a:ext cx="11777472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Oval 12"/>
          <p:cNvSpPr/>
          <p:nvPr/>
        </p:nvSpPr>
        <p:spPr>
          <a:xfrm>
            <a:off x="5689600" y="2115312"/>
            <a:ext cx="8128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Oval 13"/>
          <p:cNvSpPr/>
          <p:nvPr/>
        </p:nvSpPr>
        <p:spPr>
          <a:xfrm>
            <a:off x="5815584" y="2209800"/>
            <a:ext cx="560832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5791200" y="2199451"/>
            <a:ext cx="6096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CFE5459B-F4C8-48D0-9A45-6A43EBC6BFF8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914400" y="381000"/>
            <a:ext cx="103632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390FF3-F980-4580-9863-E965BB98C22D}" type="datetimeFigureOut">
              <a:rPr lang="en-US" smtClean="0"/>
              <a:t>5/16/2024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E5459B-F4C8-48D0-9A45-6A43EBC6BFF8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rrowheads="1"/>
          </p:cNvSpPr>
          <p:nvPr/>
        </p:nvSpPr>
        <p:spPr bwMode="white">
          <a:xfrm>
            <a:off x="0" y="6705600"/>
            <a:ext cx="12192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white">
          <a:xfrm>
            <a:off x="9347200" y="0"/>
            <a:ext cx="28448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white">
          <a:xfrm>
            <a:off x="0" y="0"/>
            <a:ext cx="12192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white">
          <a:xfrm>
            <a:off x="0" y="0"/>
            <a:ext cx="2032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Rectangle 10"/>
          <p:cNvSpPr>
            <a:spLocks noChangeArrowheads="1"/>
          </p:cNvSpPr>
          <p:nvPr/>
        </p:nvSpPr>
        <p:spPr bwMode="auto">
          <a:xfrm>
            <a:off x="195072" y="6391657"/>
            <a:ext cx="11777472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203200" y="155448"/>
            <a:ext cx="11777472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 rot="5400000">
            <a:off x="6403340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Oval 13"/>
          <p:cNvSpPr/>
          <p:nvPr/>
        </p:nvSpPr>
        <p:spPr>
          <a:xfrm>
            <a:off x="9119616" y="2925763"/>
            <a:ext cx="8128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Oval 14"/>
          <p:cNvSpPr/>
          <p:nvPr/>
        </p:nvSpPr>
        <p:spPr>
          <a:xfrm>
            <a:off x="9245600" y="3020251"/>
            <a:ext cx="560832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221216" y="3009902"/>
            <a:ext cx="609600" cy="441325"/>
          </a:xfrm>
        </p:spPr>
        <p:txBody>
          <a:bodyPr/>
          <a:lstStyle/>
          <a:p>
            <a:fld id="{CFE5459B-F4C8-48D0-9A45-6A43EBC6BFF8}" type="slidenum">
              <a:rPr lang="en-US" smtClean="0"/>
              <a:t>‹#›</a:t>
            </a:fld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06400" y="304800"/>
            <a:ext cx="8737600" cy="5821366"/>
          </a:xfrm>
        </p:spPr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390FF3-F980-4580-9863-E965BB98C22D}" type="datetimeFigureOut">
              <a:rPr lang="en-US" smtClean="0"/>
              <a:t>5/16/2024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855200" y="304802"/>
            <a:ext cx="1930400" cy="5851525"/>
          </a:xfrm>
        </p:spPr>
        <p:txBody>
          <a:bodyPr vert="eaVert"/>
          <a:lstStyle/>
          <a:p>
            <a:r>
              <a:rPr kumimoji="0" lang="en-US"/>
              <a:t>Click to edit Master title style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390FF3-F980-4580-9863-E965BB98C22D}" type="datetimeFigureOut">
              <a:rPr lang="en-US" smtClean="0"/>
              <a:t>5/16/2024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815584" y="1026373"/>
            <a:ext cx="609600" cy="441325"/>
          </a:xfrm>
        </p:spPr>
        <p:txBody>
          <a:bodyPr/>
          <a:lstStyle/>
          <a:p>
            <a:fld id="{CFE5459B-F4C8-48D0-9A45-6A43EBC6BFF8}" type="slidenum">
              <a:rPr lang="en-US" smtClean="0"/>
              <a:t>‹#›</a:t>
            </a:fld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402336" y="1527048"/>
            <a:ext cx="11338560" cy="4572000"/>
          </a:xfrm>
        </p:spPr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2032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12192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12192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11988800" y="19050"/>
            <a:ext cx="2032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203200" y="2286000"/>
            <a:ext cx="11777472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207264" y="142352"/>
            <a:ext cx="11777472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824568" y="2743200"/>
            <a:ext cx="8640232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195072" y="6391657"/>
            <a:ext cx="11777472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Rectangle 13"/>
          <p:cNvSpPr>
            <a:spLocks noChangeArrowheads="1"/>
          </p:cNvSpPr>
          <p:nvPr/>
        </p:nvSpPr>
        <p:spPr bwMode="auto">
          <a:xfrm>
            <a:off x="203200" y="152400"/>
            <a:ext cx="11777472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390FF3-F980-4580-9863-E965BB98C22D}" type="datetimeFigureOut">
              <a:rPr lang="en-US" smtClean="0"/>
              <a:t>5/16/2024</a:t>
            </a:fld>
            <a:endParaRPr lang="en-US"/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203200" y="2438400"/>
            <a:ext cx="11777472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Oval 9"/>
          <p:cNvSpPr/>
          <p:nvPr/>
        </p:nvSpPr>
        <p:spPr>
          <a:xfrm>
            <a:off x="5689600" y="2115312"/>
            <a:ext cx="8128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Oval 10"/>
          <p:cNvSpPr/>
          <p:nvPr/>
        </p:nvSpPr>
        <p:spPr>
          <a:xfrm>
            <a:off x="5815584" y="2209800"/>
            <a:ext cx="560832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791200" y="2199451"/>
            <a:ext cx="6096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CFE5459B-F4C8-48D0-9A45-6A43EBC6BFF8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533400"/>
            <a:ext cx="103632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2336" y="228600"/>
            <a:ext cx="11379200" cy="758952"/>
          </a:xfrm>
        </p:spPr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721600" y="6409944"/>
            <a:ext cx="4059936" cy="365760"/>
          </a:xfrm>
        </p:spPr>
        <p:txBody>
          <a:bodyPr/>
          <a:lstStyle/>
          <a:p>
            <a:fld id="{6C390FF3-F980-4580-9863-E965BB98C22D}" type="datetimeFigureOut">
              <a:rPr lang="en-US" smtClean="0"/>
              <a:t>5/16/2024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E5459B-F4C8-48D0-9A45-6A43EBC6BFF8}" type="slidenum">
              <a:rPr lang="en-US" smtClean="0"/>
              <a:t>‹#›</a:t>
            </a:fld>
            <a:endParaRPr lang="en-US"/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 flipV="1">
            <a:off x="6084107" y="1575653"/>
            <a:ext cx="11895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Content Placeholder 9"/>
          <p:cNvSpPr>
            <a:spLocks noGrp="1"/>
          </p:cNvSpPr>
          <p:nvPr>
            <p:ph sz="half" idx="1"/>
          </p:nvPr>
        </p:nvSpPr>
        <p:spPr>
          <a:xfrm>
            <a:off x="402336" y="1371600"/>
            <a:ext cx="53848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12" name="Content Placeholder 11"/>
          <p:cNvSpPr>
            <a:spLocks noGrp="1"/>
          </p:cNvSpPr>
          <p:nvPr>
            <p:ph sz="half" idx="2"/>
          </p:nvPr>
        </p:nvSpPr>
        <p:spPr>
          <a:xfrm>
            <a:off x="6400800" y="1371600"/>
            <a:ext cx="53848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traight Connector 9"/>
          <p:cNvSpPr>
            <a:spLocks noChangeShapeType="1"/>
          </p:cNvSpPr>
          <p:nvPr/>
        </p:nvSpPr>
        <p:spPr bwMode="auto">
          <a:xfrm flipV="1">
            <a:off x="6096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Rectangle 19"/>
          <p:cNvSpPr>
            <a:spLocks noChangeArrowheads="1"/>
          </p:cNvSpPr>
          <p:nvPr/>
        </p:nvSpPr>
        <p:spPr bwMode="white">
          <a:xfrm>
            <a:off x="0" y="0"/>
            <a:ext cx="12192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0" y="6705600"/>
            <a:ext cx="12192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1" name="Rectangle 20"/>
          <p:cNvSpPr>
            <a:spLocks noChangeArrowheads="1"/>
          </p:cNvSpPr>
          <p:nvPr/>
        </p:nvSpPr>
        <p:spPr bwMode="white">
          <a:xfrm>
            <a:off x="0" y="0"/>
            <a:ext cx="2032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2" name="Rectangle 21"/>
          <p:cNvSpPr>
            <a:spLocks noChangeArrowheads="1"/>
          </p:cNvSpPr>
          <p:nvPr/>
        </p:nvSpPr>
        <p:spPr bwMode="white">
          <a:xfrm>
            <a:off x="11988800" y="0"/>
            <a:ext cx="2032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203200" y="1371600"/>
            <a:ext cx="11777472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194564" y="6391656"/>
            <a:ext cx="11777472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02336" y="1524000"/>
            <a:ext cx="5386917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6388441" y="1524000"/>
            <a:ext cx="5389033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390FF3-F980-4580-9863-E965BB98C22D}" type="datetimeFigureOut">
              <a:rPr lang="en-US" smtClean="0"/>
              <a:t>5/16/2024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06400" y="6409944"/>
            <a:ext cx="4775200" cy="365760"/>
          </a:xfrm>
        </p:spPr>
        <p:txBody>
          <a:bodyPr/>
          <a:lstStyle/>
          <a:p>
            <a:endParaRPr lang="en-US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203200" y="1280160"/>
            <a:ext cx="11777472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auto">
          <a:xfrm>
            <a:off x="203200" y="155448"/>
            <a:ext cx="11777472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Content Placeholder 23"/>
          <p:cNvSpPr>
            <a:spLocks noGrp="1"/>
          </p:cNvSpPr>
          <p:nvPr>
            <p:ph sz="quarter" idx="2"/>
          </p:nvPr>
        </p:nvSpPr>
        <p:spPr>
          <a:xfrm>
            <a:off x="402336" y="2471383"/>
            <a:ext cx="5388864" cy="3818404"/>
          </a:xfrm>
        </p:spPr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26" name="Content Placeholder 25"/>
          <p:cNvSpPr>
            <a:spLocks noGrp="1"/>
          </p:cNvSpPr>
          <p:nvPr>
            <p:ph sz="quarter" idx="4"/>
          </p:nvPr>
        </p:nvSpPr>
        <p:spPr>
          <a:xfrm>
            <a:off x="6400800" y="2471383"/>
            <a:ext cx="5384800" cy="3822192"/>
          </a:xfrm>
        </p:spPr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25" name="Oval 24"/>
          <p:cNvSpPr/>
          <p:nvPr/>
        </p:nvSpPr>
        <p:spPr>
          <a:xfrm>
            <a:off x="5689600" y="956036"/>
            <a:ext cx="8128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Oval 26"/>
          <p:cNvSpPr/>
          <p:nvPr/>
        </p:nvSpPr>
        <p:spPr>
          <a:xfrm>
            <a:off x="5815584" y="1050524"/>
            <a:ext cx="560832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5791200" y="1042417"/>
            <a:ext cx="609600" cy="441325"/>
          </a:xfrm>
        </p:spPr>
        <p:txBody>
          <a:bodyPr/>
          <a:lstStyle>
            <a:lvl1pPr algn="ctr">
              <a:defRPr/>
            </a:lvl1pPr>
          </a:lstStyle>
          <a:p>
            <a:fld id="{CFE5459B-F4C8-48D0-9A45-6A43EBC6BFF8}" type="slidenum">
              <a:rPr lang="en-US" smtClean="0"/>
              <a:t>‹#›</a:t>
            </a:fld>
            <a:endParaRPr lang="en-US"/>
          </a:p>
        </p:txBody>
      </p:sp>
      <p:sp>
        <p:nvSpPr>
          <p:cNvPr id="23" name="Title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en-US"/>
              <a:t>Click to edit Master title style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390FF3-F980-4580-9863-E965BB98C22D}" type="datetimeFigureOut">
              <a:rPr lang="en-US" smtClean="0"/>
              <a:t>5/16/2024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5791200" y="1036021"/>
            <a:ext cx="609600" cy="441325"/>
          </a:xfrm>
        </p:spPr>
        <p:txBody>
          <a:bodyPr/>
          <a:lstStyle/>
          <a:p>
            <a:fld id="{CFE5459B-F4C8-48D0-9A45-6A43EBC6BFF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rrowheads="1"/>
          </p:cNvSpPr>
          <p:nvPr/>
        </p:nvSpPr>
        <p:spPr bwMode="white">
          <a:xfrm>
            <a:off x="0" y="6705600"/>
            <a:ext cx="12192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white">
          <a:xfrm>
            <a:off x="0" y="0"/>
            <a:ext cx="12192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white">
          <a:xfrm>
            <a:off x="11988800" y="0"/>
            <a:ext cx="2032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white">
          <a:xfrm>
            <a:off x="0" y="0"/>
            <a:ext cx="2032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195072" y="6391657"/>
            <a:ext cx="11777472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203200" y="158496"/>
            <a:ext cx="11777472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390FF3-F980-4580-9863-E965BB98C22D}" type="datetimeFigureOut">
              <a:rPr lang="en-US" smtClean="0"/>
              <a:t>5/16/2024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5689600" y="6324600"/>
            <a:ext cx="8128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CFE5459B-F4C8-48D0-9A45-6A43EBC6BFF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/>
          <p:cNvSpPr>
            <a:spLocks noChangeArrowheads="1"/>
          </p:cNvSpPr>
          <p:nvPr/>
        </p:nvSpPr>
        <p:spPr bwMode="auto">
          <a:xfrm>
            <a:off x="203200" y="152400"/>
            <a:ext cx="11777472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12192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11988800" y="0"/>
            <a:ext cx="2032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12192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2032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3" name="Rectangle 12"/>
          <p:cNvSpPr/>
          <p:nvPr/>
        </p:nvSpPr>
        <p:spPr>
          <a:xfrm>
            <a:off x="203200" y="609600"/>
            <a:ext cx="36576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0" y="914400"/>
            <a:ext cx="31496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508000" y="1981201"/>
            <a:ext cx="31496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203200" y="152400"/>
            <a:ext cx="11777472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203200" y="533400"/>
            <a:ext cx="11777472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Content Placeholder 19"/>
          <p:cNvSpPr>
            <a:spLocks noGrp="1"/>
          </p:cNvSpPr>
          <p:nvPr>
            <p:ph sz="quarter" idx="1"/>
          </p:nvPr>
        </p:nvSpPr>
        <p:spPr>
          <a:xfrm>
            <a:off x="4165600" y="685800"/>
            <a:ext cx="7518400" cy="5410200"/>
          </a:xfrm>
        </p:spPr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10" name="Oval 9"/>
          <p:cNvSpPr/>
          <p:nvPr/>
        </p:nvSpPr>
        <p:spPr>
          <a:xfrm>
            <a:off x="1727200" y="228600"/>
            <a:ext cx="8128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Oval 10"/>
          <p:cNvSpPr/>
          <p:nvPr/>
        </p:nvSpPr>
        <p:spPr>
          <a:xfrm>
            <a:off x="1853184" y="323088"/>
            <a:ext cx="560832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828800" y="312739"/>
            <a:ext cx="6096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CFE5459B-F4C8-48D0-9A45-6A43EBC6BFF8}" type="slidenum">
              <a:rPr lang="en-US" smtClean="0"/>
              <a:t>‹#›</a:t>
            </a:fld>
            <a:endParaRPr lang="en-US"/>
          </a:p>
        </p:txBody>
      </p:sp>
      <p:sp>
        <p:nvSpPr>
          <p:cNvPr id="21" name="Rectangle 20"/>
          <p:cNvSpPr>
            <a:spLocks noChangeArrowheads="1"/>
          </p:cNvSpPr>
          <p:nvPr/>
        </p:nvSpPr>
        <p:spPr bwMode="auto">
          <a:xfrm>
            <a:off x="199136" y="6388386"/>
            <a:ext cx="11777472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390FF3-F980-4580-9863-E965BB98C22D}" type="datetimeFigureOut">
              <a:rPr lang="en-US" smtClean="0"/>
              <a:t>5/16/2024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2336" y="6410848"/>
            <a:ext cx="4511040" cy="365760"/>
          </a:xfrm>
        </p:spPr>
        <p:txBody>
          <a:bodyPr/>
          <a:lstStyle/>
          <a:p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Straight Connector 20"/>
          <p:cNvSpPr>
            <a:spLocks noChangeShapeType="1"/>
          </p:cNvSpPr>
          <p:nvPr/>
        </p:nvSpPr>
        <p:spPr bwMode="auto">
          <a:xfrm>
            <a:off x="203200" y="533400"/>
            <a:ext cx="11777472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0" y="6705600"/>
            <a:ext cx="12192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11988800" y="0"/>
            <a:ext cx="2032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12192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2032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Rectangle 19"/>
          <p:cNvSpPr>
            <a:spLocks noChangeArrowheads="1"/>
          </p:cNvSpPr>
          <p:nvPr/>
        </p:nvSpPr>
        <p:spPr bwMode="auto">
          <a:xfrm>
            <a:off x="203200" y="152400"/>
            <a:ext cx="11777472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203200" y="609600"/>
            <a:ext cx="36576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auto">
          <a:xfrm>
            <a:off x="203200" y="155448"/>
            <a:ext cx="11777472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Oval 11"/>
          <p:cNvSpPr/>
          <p:nvPr/>
        </p:nvSpPr>
        <p:spPr>
          <a:xfrm>
            <a:off x="1727200" y="228600"/>
            <a:ext cx="8128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Oval 12"/>
          <p:cNvSpPr/>
          <p:nvPr/>
        </p:nvSpPr>
        <p:spPr>
          <a:xfrm>
            <a:off x="1853184" y="323088"/>
            <a:ext cx="560832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828800" y="312739"/>
            <a:ext cx="609600" cy="441325"/>
          </a:xfrm>
        </p:spPr>
        <p:txBody>
          <a:bodyPr/>
          <a:lstStyle/>
          <a:p>
            <a:fld id="{CFE5459B-F4C8-48D0-9A45-6A43EBC6BFF8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00500" y="5029200"/>
            <a:ext cx="78232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000500" y="609600"/>
            <a:ext cx="78232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0" y="990600"/>
            <a:ext cx="32512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22" name="Rectangle 21"/>
          <p:cNvSpPr>
            <a:spLocks noChangeArrowheads="1"/>
          </p:cNvSpPr>
          <p:nvPr/>
        </p:nvSpPr>
        <p:spPr bwMode="auto">
          <a:xfrm>
            <a:off x="199136" y="6388386"/>
            <a:ext cx="11777472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717536" y="6404984"/>
            <a:ext cx="4059936" cy="365760"/>
          </a:xfrm>
        </p:spPr>
        <p:txBody>
          <a:bodyPr/>
          <a:lstStyle/>
          <a:p>
            <a:fld id="{6C390FF3-F980-4580-9863-E965BB98C22D}" type="datetimeFigureOut">
              <a:rPr lang="en-US" smtClean="0"/>
              <a:t>5/16/2024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2336" y="6410848"/>
            <a:ext cx="4779264" cy="365760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6705600"/>
            <a:ext cx="12192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1"/>
            <a:ext cx="12192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2032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11988800" y="0"/>
            <a:ext cx="2032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199136" y="6388386"/>
            <a:ext cx="11777472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7721600" y="6404984"/>
            <a:ext cx="4059936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fld id="{6C390FF3-F980-4580-9863-E965BB98C22D}" type="datetimeFigureOut">
              <a:rPr lang="en-US" smtClean="0"/>
              <a:t>5/16/2024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406400" y="6410848"/>
            <a:ext cx="47752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203200" y="155448"/>
            <a:ext cx="11777472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203200" y="1276743"/>
            <a:ext cx="1177747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Oval 11"/>
          <p:cNvSpPr/>
          <p:nvPr/>
        </p:nvSpPr>
        <p:spPr>
          <a:xfrm>
            <a:off x="5689600" y="956036"/>
            <a:ext cx="8128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Oval 14"/>
          <p:cNvSpPr/>
          <p:nvPr/>
        </p:nvSpPr>
        <p:spPr>
          <a:xfrm>
            <a:off x="5815584" y="1050524"/>
            <a:ext cx="560832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5791200" y="1040175"/>
            <a:ext cx="6096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CFE5459B-F4C8-48D0-9A45-6A43EBC6BFF8}" type="slidenum">
              <a:rPr lang="en-US" smtClean="0"/>
              <a:t>‹#›</a:t>
            </a:fld>
            <a:endParaRPr lang="en-US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02336" y="228600"/>
            <a:ext cx="113792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02336" y="1524000"/>
            <a:ext cx="113792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/>
              <a:t>Click to edit Master text styles</a:t>
            </a:r>
          </a:p>
          <a:p>
            <a:pPr lvl="1" eaLnBrk="1" latinLnBrk="0" hangingPunct="1"/>
            <a:r>
              <a:rPr kumimoji="0" lang="en-US"/>
              <a:t>Second level</a:t>
            </a:r>
          </a:p>
          <a:p>
            <a:pPr lvl="2" eaLnBrk="1" latinLnBrk="0" hangingPunct="1"/>
            <a:r>
              <a:rPr kumimoji="0" lang="en-US"/>
              <a:t>Third level</a:t>
            </a:r>
          </a:p>
          <a:p>
            <a:pPr lvl="3" eaLnBrk="1" latinLnBrk="0" hangingPunct="1"/>
            <a:r>
              <a:rPr kumimoji="0" lang="en-US"/>
              <a:t>Fourth level</a:t>
            </a:r>
          </a:p>
          <a:p>
            <a:pPr lvl="4" eaLnBrk="1" latinLnBrk="0" hangingPunct="1"/>
            <a:r>
              <a:rPr kumimoji="0" lang="en-US"/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3" r:id="rId9"/>
    <p:sldLayoutId id="2147483874" r:id="rId10"/>
    <p:sldLayoutId id="2147483875" r:id="rId11"/>
  </p:sldLayoutIdLst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03254" y="2985966"/>
            <a:ext cx="9404723" cy="1400530"/>
          </a:xfrm>
        </p:spPr>
        <p:txBody>
          <a:bodyPr>
            <a:normAutofit/>
          </a:bodyPr>
          <a:lstStyle/>
          <a:p>
            <a:pPr xmlns:a="http://schemas.openxmlformats.org/drawingml/2006/main" algn="ctr"/>
            <a:r xmlns:a="http://schemas.openxmlformats.org/drawingml/2006/main">
              <a:rPr lang="sr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ЈЕЗИЧКО ПОРЕКЛО МЕДИЦИНСКИХ ТЕРМИНА</a:t>
            </a:r>
            <a:r xmlns:a="http://schemas.openxmlformats.org/drawingml/2006/main">
              <a:rPr lang="sr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 xmlns:a="http://schemas.openxmlformats.org/drawingml/2006/main">
              <a:rPr lang="sr-Cyrl-RS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endParaRPr xmlns:a="http://schemas.openxmlformats.org/drawingml/2006/main" lang="en-US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AutoShape 2" descr="NATURAL HISTORY OF DISEASE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902082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85ED4546-EDBD-4C06-8BC9-E19352AF69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08D5EAF0-F7F2-44F6-BCEF-575A22A6B989}"/>
              </a:ext>
            </a:extLst>
          </p:cNvPr>
          <p:cNvSpPr>
            <a:spLocks noGrp="1"/>
          </p:cNvSpPr>
          <p:nvPr>
            <p:ph sz="quarter" idx="1"/>
          </p:nvPr>
        </p:nvSpPr>
        <p:spPr/>
        <p:txBody>
          <a:bodyPr>
            <a:normAutofit fontScale="85000" lnSpcReduction="20000"/>
          </a:bodyPr>
          <a:lstStyle/>
          <a:p>
            <a:pPr xmlns:a="http://schemas.openxmlformats.org/drawingml/2006/main" marL="0" indent="0">
              <a:buNone/>
            </a:pPr>
            <a:r xmlns:a="http://schemas.openxmlformats.org/drawingml/2006/main">
              <a:rPr lang="sr" dirty="0"/>
              <a:t>Префикс (старогрчког или латинског порекла) је формативни елемент који се појављује на почетку речи и обично означава стање, место, правац, квалитет или количину:</a:t>
            </a:r>
          </a:p>
          <a:p>
            <a:r xmlns:a="http://schemas.openxmlformats.org/drawingml/2006/main">
              <a:rPr lang="sr" dirty="0"/>
              <a:t>• хипер- вишак, изнад</a:t>
            </a:r>
          </a:p>
          <a:p>
            <a:r xmlns:a="http://schemas.openxmlformats.org/drawingml/2006/main">
              <a:rPr lang="sr" dirty="0"/>
              <a:t>• хипо-непотпуност, испод</a:t>
            </a:r>
          </a:p>
          <a:p>
            <a:r xmlns:a="http://schemas.openxmlformats.org/drawingml/2006/main">
              <a:rPr lang="sr" dirty="0"/>
              <a:t>• флебо-вена</a:t>
            </a:r>
          </a:p>
          <a:p>
            <a:r xmlns:a="http://schemas.openxmlformats.org/drawingml/2006/main">
              <a:rPr lang="sr" dirty="0"/>
              <a:t>• </a:t>
            </a:r>
            <a:r xmlns:a="http://schemas.openxmlformats.org/drawingml/2006/main">
              <a:rPr lang="sr" dirty="0" err="1"/>
              <a:t>хем </a:t>
            </a:r>
            <a:r xmlns:a="http://schemas.openxmlformats.org/drawingml/2006/main">
              <a:rPr lang="sr" dirty="0"/>
              <a:t>- крв</a:t>
            </a:r>
          </a:p>
          <a:p>
            <a:r xmlns:a="http://schemas.openxmlformats.org/drawingml/2006/main">
              <a:rPr lang="sr" dirty="0"/>
              <a:t>• </a:t>
            </a:r>
            <a:r xmlns:a="http://schemas.openxmlformats.org/drawingml/2006/main">
              <a:rPr lang="sr" dirty="0" err="1"/>
              <a:t>дис </a:t>
            </a:r>
            <a:r xmlns:a="http://schemas.openxmlformats.org/drawingml/2006/main">
              <a:rPr lang="sr" dirty="0"/>
              <a:t>- тешкоћа, поремећај</a:t>
            </a:r>
          </a:p>
          <a:p>
            <a:r xmlns:a="http://schemas.openxmlformats.org/drawingml/2006/main">
              <a:rPr lang="sr" dirty="0"/>
              <a:t>• ангио- крвни и лимфни судови</a:t>
            </a:r>
          </a:p>
          <a:p>
            <a:r xmlns:a="http://schemas.openxmlformats.org/drawingml/2006/main">
              <a:rPr lang="sr" dirty="0"/>
              <a:t>• мио-мишић</a:t>
            </a:r>
          </a:p>
          <a:p>
            <a:r xmlns:a="http://schemas.openxmlformats.org/drawingml/2006/main">
              <a:rPr lang="sr" dirty="0"/>
              <a:t>• лапаро- абдомен</a:t>
            </a:r>
          </a:p>
          <a:p>
            <a:r xmlns:a="http://schemas.openxmlformats.org/drawingml/2006/main">
              <a:rPr lang="sr" dirty="0"/>
              <a:t>• поли- више</a:t>
            </a:r>
          </a:p>
          <a:p>
            <a:r xmlns:a="http://schemas.openxmlformats.org/drawingml/2006/main">
              <a:rPr lang="sr" dirty="0"/>
              <a:t>• ултра- изнад</a:t>
            </a:r>
          </a:p>
        </p:txBody>
      </p:sp>
    </p:spTree>
    <p:extLst>
      <p:ext uri="{BB962C8B-B14F-4D97-AF65-F5344CB8AC3E}">
        <p14:creationId xmlns:p14="http://schemas.microsoft.com/office/powerpoint/2010/main" val="426028401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EA8C1C53-C524-45B9-A3AA-4AC0BC21FA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5AB8B025-ADB8-4E8F-8D1F-C1D736A1E012}"/>
              </a:ext>
            </a:extLst>
          </p:cNvPr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 lnSpcReduction="20000"/>
          </a:bodyPr>
          <a:lstStyle/>
          <a:p>
            <a:pPr xmlns:a="http://schemas.openxmlformats.org/drawingml/2006/main" marL="0" indent="0">
              <a:buNone/>
            </a:pPr>
            <a:r xmlns:a="http://schemas.openxmlformats.org/drawingml/2006/main">
              <a:rPr lang="sr" dirty="0"/>
              <a:t>Суфикс је суфикс који се додаје на крај речи и може да означи анализу, поступак, процедуру, функцију, поремећај или стање:</a:t>
            </a:r>
          </a:p>
          <a:p>
            <a:r xmlns:a="http://schemas.openxmlformats.org/drawingml/2006/main">
              <a:rPr lang="sr" dirty="0"/>
              <a:t>• -итис (упала)</a:t>
            </a:r>
          </a:p>
          <a:p>
            <a:r xmlns:a="http://schemas.openxmlformats.org/drawingml/2006/main">
              <a:rPr lang="sr" dirty="0"/>
              <a:t>• - </a:t>
            </a:r>
            <a:r xmlns:a="http://schemas.openxmlformats.org/drawingml/2006/main">
              <a:rPr lang="sr" dirty="0" err="1"/>
              <a:t>трофија </a:t>
            </a:r>
            <a:r xmlns:a="http://schemas.openxmlformats.org/drawingml/2006/main">
              <a:rPr lang="sr" dirty="0"/>
              <a:t>(исхрана)</a:t>
            </a:r>
          </a:p>
          <a:p>
            <a:r xmlns:a="http://schemas.openxmlformats.org/drawingml/2006/main">
              <a:rPr lang="sr" dirty="0"/>
              <a:t>• -ектазија (увећање)</a:t>
            </a:r>
          </a:p>
          <a:p>
            <a:r xmlns:a="http://schemas.openxmlformats.org/drawingml/2006/main">
              <a:rPr lang="sr" dirty="0"/>
              <a:t>• - </a:t>
            </a:r>
            <a:r xmlns:a="http://schemas.openxmlformats.org/drawingml/2006/main">
              <a:rPr lang="sr" dirty="0" err="1"/>
              <a:t>ектомија </a:t>
            </a:r>
            <a:r xmlns:a="http://schemas.openxmlformats.org/drawingml/2006/main">
              <a:rPr lang="sr" dirty="0"/>
              <a:t>(сечење, вађење)</a:t>
            </a:r>
          </a:p>
          <a:p>
            <a:r xmlns:a="http://schemas.openxmlformats.org/drawingml/2006/main">
              <a:rPr lang="sr" dirty="0"/>
              <a:t>• - </a:t>
            </a:r>
            <a:r xmlns:a="http://schemas.openxmlformats.org/drawingml/2006/main">
              <a:rPr lang="sr" dirty="0" err="1"/>
              <a:t>графија </a:t>
            </a:r>
            <a:r xmlns:a="http://schemas.openxmlformats.org/drawingml/2006/main">
              <a:rPr lang="sr" dirty="0"/>
              <a:t>(записивање, писање)</a:t>
            </a:r>
          </a:p>
          <a:p>
            <a:r xmlns:a="http://schemas.openxmlformats.org/drawingml/2006/main">
              <a:rPr lang="sr" dirty="0"/>
              <a:t>• - </a:t>
            </a:r>
            <a:r xmlns:a="http://schemas.openxmlformats.org/drawingml/2006/main">
              <a:rPr lang="sr" dirty="0" err="1"/>
              <a:t>скопија </a:t>
            </a:r>
            <a:r xmlns:a="http://schemas.openxmlformats.org/drawingml/2006/main">
              <a:rPr lang="sr" dirty="0"/>
              <a:t>(гледање, посматрање, снимање)</a:t>
            </a:r>
          </a:p>
          <a:p>
            <a:r xmlns:a="http://schemas.openxmlformats.org/drawingml/2006/main">
              <a:rPr lang="sr" dirty="0"/>
              <a:t>• - </a:t>
            </a:r>
            <a:r xmlns:a="http://schemas.openxmlformats.org/drawingml/2006/main">
              <a:rPr lang="sr" dirty="0" err="1"/>
              <a:t>мегалија </a:t>
            </a:r>
            <a:r xmlns:a="http://schemas.openxmlformats.org/drawingml/2006/main">
              <a:rPr lang="sr" dirty="0"/>
              <a:t>(увећање)</a:t>
            </a:r>
          </a:p>
          <a:p>
            <a:r xmlns:a="http://schemas.openxmlformats.org/drawingml/2006/main">
              <a:rPr lang="sr" dirty="0"/>
              <a:t>• - </a:t>
            </a:r>
            <a:r xmlns:a="http://schemas.openxmlformats.org/drawingml/2006/main">
              <a:rPr lang="sr" dirty="0" err="1"/>
              <a:t>пнеума </a:t>
            </a:r>
            <a:r xmlns:a="http://schemas.openxmlformats.org/drawingml/2006/main">
              <a:rPr lang="sr" dirty="0"/>
              <a:t>(дисање)</a:t>
            </a:r>
          </a:p>
          <a:p>
            <a:r xmlns:a="http://schemas.openxmlformats.org/drawingml/2006/main">
              <a:rPr lang="sr" dirty="0"/>
              <a:t>• - </a:t>
            </a:r>
            <a:r xmlns:a="http://schemas.openxmlformats.org/drawingml/2006/main">
              <a:rPr lang="sr" dirty="0" err="1"/>
              <a:t>ози </a:t>
            </a:r>
            <a:r xmlns:a="http://schemas.openxmlformats.org/drawingml/2006/main">
              <a:rPr lang="sr" dirty="0"/>
              <a:t>(неинфламаторне болести)</a:t>
            </a:r>
          </a:p>
          <a:p>
            <a:r xmlns:a="http://schemas.openxmlformats.org/drawingml/2006/main">
              <a:rPr lang="sr" dirty="0"/>
              <a:t>• -стеноза (сужење)</a:t>
            </a: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7512703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0CA0D36E-3E94-47B9-99CC-999D5F868A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261FB9AD-5DAC-4554-9F7C-D74444BEB66C}"/>
              </a:ext>
            </a:extLst>
          </p:cNvPr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 xmlns:a="http://schemas.openxmlformats.org/drawingml/2006/main">
              <a:rPr lang="sr" dirty="0"/>
              <a:t>Корен је компонента која даје суштинско значење.</a:t>
            </a:r>
          </a:p>
          <a:p>
            <a:r xmlns:a="http://schemas.openxmlformats.org/drawingml/2006/main">
              <a:rPr lang="sr" dirty="0"/>
              <a:t>Пример корена је кардио (-кардио-), а сложеница је миокардиопатија (мио-кардио- </a:t>
            </a:r>
            <a:r xmlns:a="http://schemas.openxmlformats.org/drawingml/2006/main">
              <a:rPr lang="sr" dirty="0" err="1"/>
              <a:t>патија </a:t>
            </a:r>
            <a:r xmlns:a="http://schemas.openxmlformats.org/drawingml/2006/main">
              <a:rPr lang="sr" dirty="0"/>
              <a:t>)</a:t>
            </a: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1832866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B4E3D939-F9C4-4B89-BD5B-94A2756064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4419D9C7-0DAF-405A-BD4C-B91A47FF9AA7}"/>
              </a:ext>
            </a:extLst>
          </p:cNvPr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 lnSpcReduction="20000"/>
          </a:bodyPr>
          <a:lstStyle/>
          <a:p>
            <a:pPr xmlns:a="http://schemas.openxmlformats.org/drawingml/2006/main" marL="0" indent="0" algn="ctr">
              <a:buNone/>
            </a:pPr>
            <a:r xmlns:a="http://schemas.openxmlformats.org/drawingml/2006/main">
              <a:rPr lang="sr" dirty="0"/>
              <a:t>Употреба</a:t>
            </a:r>
          </a:p>
          <a:p>
            <a:r xmlns:a="http://schemas.openxmlformats.org/drawingml/2006/main">
              <a:rPr lang="sr" dirty="0"/>
              <a:t>Кроз историју медицине, лекарима је било лакше и корисније да користе сложене речи састављене од већ постојећих префикса и суфикса уместо дословних описа медицинских стања и процедура.</a:t>
            </a:r>
          </a:p>
          <a:p>
            <a:r xmlns:a="http://schemas.openxmlformats.org/drawingml/2006/main">
              <a:rPr lang="sr" dirty="0"/>
              <a:t>На овај начин су створени термини:</a:t>
            </a:r>
          </a:p>
          <a:p>
            <a:r xmlns:a="http://schemas.openxmlformats.org/drawingml/2006/main">
              <a:rPr lang="sr" i="1" dirty="0"/>
              <a:t>• </a:t>
            </a:r>
            <a:r xmlns:a="http://schemas.openxmlformats.org/drawingml/2006/main">
              <a:rPr lang="sr" i="1" dirty="0" err="1"/>
              <a:t>нефректомија</a:t>
            </a:r>
            <a:r xmlns:a="http://schemas.openxmlformats.org/drawingml/2006/main">
              <a:rPr lang="sr" i="1" dirty="0"/>
              <a:t> </a:t>
            </a:r>
            <a:r xmlns:a="http://schemas.openxmlformats.org/drawingml/2006/main">
              <a:rPr lang="sr" dirty="0"/>
              <a:t>(грчки префикс </a:t>
            </a:r>
            <a:r xmlns:a="http://schemas.openxmlformats.org/drawingml/2006/main">
              <a:rPr lang="sr" dirty="0" err="1"/>
              <a:t>nephro </a:t>
            </a:r>
            <a:r xmlns:a="http://schemas.openxmlformats.org/drawingml/2006/main">
              <a:rPr lang="sr" dirty="0"/>
              <a:t>- односи се на бубрег, а суфикс - </a:t>
            </a:r>
            <a:r xmlns:a="http://schemas.openxmlformats.org/drawingml/2006/main">
              <a:rPr lang="sr" dirty="0" err="1"/>
              <a:t>ectomia </a:t>
            </a:r>
            <a:r xmlns:a="http://schemas.openxmlformats.org/drawingml/2006/main">
              <a:rPr lang="sr" dirty="0"/>
              <a:t>се односи на сечење, вађење) што би на латинском било </a:t>
            </a:r>
            <a:r xmlns:a="http://schemas.openxmlformats.org/drawingml/2006/main">
              <a:rPr lang="sr" dirty="0" err="1"/>
              <a:t>sectio</a:t>
            </a:r>
            <a:r xmlns:a="http://schemas.openxmlformats.org/drawingml/2006/main">
              <a:rPr lang="sr" dirty="0"/>
              <a:t> </a:t>
            </a:r>
            <a:r xmlns:a="http://schemas.openxmlformats.org/drawingml/2006/main">
              <a:rPr lang="sr" dirty="0" err="1"/>
              <a:t>Ренис </a:t>
            </a:r>
            <a:r xmlns:a="http://schemas.openxmlformats.org/drawingml/2006/main">
              <a:rPr lang="sr" dirty="0"/>
              <a:t>,</a:t>
            </a:r>
          </a:p>
          <a:p>
            <a:r xmlns:a="http://schemas.openxmlformats.org/drawingml/2006/main">
              <a:rPr lang="sr" i="1" dirty="0"/>
              <a:t>• </a:t>
            </a:r>
            <a:r xmlns:a="http://schemas.openxmlformats.org/drawingml/2006/main">
              <a:rPr lang="sr" i="1" dirty="0" err="1"/>
              <a:t>офталмоскопија</a:t>
            </a:r>
            <a:r xmlns:a="http://schemas.openxmlformats.org/drawingml/2006/main">
              <a:rPr lang="sr" i="1" dirty="0"/>
              <a:t> </a:t>
            </a:r>
            <a:r xmlns:a="http://schemas.openxmlformats.org/drawingml/2006/main">
              <a:rPr lang="sr" dirty="0"/>
              <a:t>(префикс офталмо- се односи на око, док се суфикс </a:t>
            </a:r>
            <a:r xmlns:a="http://schemas.openxmlformats.org/drawingml/2006/main">
              <a:rPr lang="sr" dirty="0" err="1"/>
              <a:t>-scopia </a:t>
            </a:r>
            <a:r xmlns:a="http://schemas.openxmlformats.org/drawingml/2006/main">
              <a:rPr lang="sr" dirty="0"/>
              <a:t>односи на испитивање) на латинском: </a:t>
            </a:r>
            <a:r xmlns:a="http://schemas.openxmlformats.org/drawingml/2006/main">
              <a:rPr lang="sr" dirty="0" err="1"/>
              <a:t>inspectio</a:t>
            </a:r>
            <a:r xmlns:a="http://schemas.openxmlformats.org/drawingml/2006/main">
              <a:rPr lang="sr" dirty="0"/>
              <a:t> </a:t>
            </a:r>
            <a:r xmlns:a="http://schemas.openxmlformats.org/drawingml/2006/main">
              <a:rPr lang="sr" dirty="0" err="1"/>
              <a:t>окулорум</a:t>
            </a:r>
            <a:endParaRPr xmlns:a="http://schemas.openxmlformats.org/drawingml/2006/main" lang="en-US" dirty="0"/>
          </a:p>
          <a:p>
            <a:r xmlns:a="http://schemas.openxmlformats.org/drawingml/2006/main">
              <a:rPr lang="sr" i="1" dirty="0"/>
              <a:t>• </a:t>
            </a:r>
            <a:r xmlns:a="http://schemas.openxmlformats.org/drawingml/2006/main">
              <a:rPr lang="sr" i="1" dirty="0" err="1"/>
              <a:t>еритроцитус</a:t>
            </a:r>
            <a:r xmlns:a="http://schemas.openxmlformats.org/drawingml/2006/main">
              <a:rPr lang="sr" i="1" dirty="0"/>
              <a:t> </a:t>
            </a:r>
            <a:r xmlns:a="http://schemas.openxmlformats.org/drawingml/2006/main">
              <a:rPr lang="sr" dirty="0"/>
              <a:t>(префикс erythro- што значи црвено и суфикс - </a:t>
            </a:r>
            <a:r xmlns:a="http://schemas.openxmlformats.org/drawingml/2006/main">
              <a:rPr lang="sr" dirty="0" err="1"/>
              <a:t>citos </a:t>
            </a:r>
            <a:r xmlns:a="http://schemas.openxmlformats.org/drawingml/2006/main">
              <a:rPr lang="sr" dirty="0"/>
              <a:t>што значи ћелија), на латинском: </a:t>
            </a:r>
            <a:r xmlns:a="http://schemas.openxmlformats.org/drawingml/2006/main">
              <a:rPr lang="sr" dirty="0" err="1"/>
              <a:t>cellula </a:t>
            </a:r>
            <a:r xmlns:a="http://schemas.openxmlformats.org/drawingml/2006/main">
              <a:rPr lang="sr" dirty="0"/>
              <a:t>rubra</a:t>
            </a:r>
          </a:p>
          <a:p>
            <a:r xmlns:a="http://schemas.openxmlformats.org/drawingml/2006/main">
              <a:rPr lang="sr" i="1" dirty="0"/>
              <a:t>• гастритис </a:t>
            </a:r>
            <a:r xmlns:a="http://schemas.openxmlformats.org/drawingml/2006/main">
              <a:rPr lang="sr" dirty="0"/>
              <a:t>(префикс </a:t>
            </a:r>
            <a:r xmlns:a="http://schemas.openxmlformats.org/drawingml/2006/main">
              <a:rPr lang="sr" dirty="0" err="1"/>
              <a:t>gastr </a:t>
            </a:r>
            <a:r xmlns:a="http://schemas.openxmlformats.org/drawingml/2006/main">
              <a:rPr lang="sr" dirty="0"/>
              <a:t>- односи се на желудац, суфикс -itis се односи на упалу), на латинском би било мање елегантно: </a:t>
            </a:r>
            <a:r xmlns:a="http://schemas.openxmlformats.org/drawingml/2006/main">
              <a:rPr lang="sr" dirty="0" err="1"/>
              <a:t>inflamatio</a:t>
            </a:r>
            <a:r xmlns:a="http://schemas.openxmlformats.org/drawingml/2006/main">
              <a:rPr lang="sr" dirty="0"/>
              <a:t> </a:t>
            </a:r>
            <a:r xmlns:a="http://schemas.openxmlformats.org/drawingml/2006/main">
              <a:rPr lang="sr" dirty="0" err="1"/>
              <a:t>гастрис </a:t>
            </a:r>
            <a:r xmlns:a="http://schemas.openxmlformats.org/drawingml/2006/main">
              <a:rPr lang="sr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4663485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599E69A8-8BA8-4E7F-A7AF-4834829E24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CF754EE8-D076-4B8C-AC85-501A0F0EC224}"/>
              </a:ext>
            </a:extLst>
          </p:cNvPr>
          <p:cNvSpPr>
            <a:spLocks noGrp="1"/>
          </p:cNvSpPr>
          <p:nvPr>
            <p:ph sz="quarter" idx="1"/>
          </p:nvPr>
        </p:nvSpPr>
        <p:spPr/>
        <p:txBody>
          <a:bodyPr>
            <a:normAutofit lnSpcReduction="10000"/>
          </a:bodyPr>
          <a:lstStyle/>
          <a:p>
            <a:r xmlns:a="http://schemas.openxmlformats.org/drawingml/2006/main">
              <a:rPr lang="sr" dirty="0"/>
              <a:t>Кроз историју, класични филолози су детаљно анализирали садржај и језик најстаријих медицинских записа, али је много мање пажње посвећено каснијем развоју медицинске терминологије. Проучавајући ове нове сложенице примећено је да су неки префикси и суфикси продуктивнији од других.</a:t>
            </a:r>
          </a:p>
          <a:p>
            <a:r xmlns:a="http://schemas.openxmlformats.org/drawingml/2006/main">
              <a:rPr lang="sr" dirty="0"/>
              <a:t>На пример, грчки префикс хипер- се чешће користио од латинског супер-.</a:t>
            </a:r>
          </a:p>
          <a:p>
            <a:r xmlns:a="http://schemas.openxmlformats.org/drawingml/2006/main">
              <a:rPr lang="sr" dirty="0"/>
              <a:t>Кажемо </a:t>
            </a:r>
            <a:r xmlns:a="http://schemas.openxmlformats.org/drawingml/2006/main">
              <a:rPr lang="sr" dirty="0" err="1"/>
              <a:t>хипертензио </a:t>
            </a:r>
            <a:r xmlns:a="http://schemas.openxmlformats.org/drawingml/2006/main">
              <a:rPr lang="sr" dirty="0"/>
              <a:t>, иако је то грчко-латинска сложеница, а не </a:t>
            </a:r>
            <a:r xmlns:a="http://schemas.openxmlformats.org/drawingml/2006/main">
              <a:rPr lang="sr" dirty="0" err="1"/>
              <a:t>супертензио </a:t>
            </a:r>
            <a:r xmlns:a="http://schemas.openxmlformats.org/drawingml/2006/main">
              <a:rPr lang="sr" dirty="0"/>
              <a:t>, што би био латински термин у целини.</a:t>
            </a:r>
          </a:p>
          <a:p>
            <a:r xmlns:a="http://schemas.openxmlformats.org/drawingml/2006/main">
              <a:rPr lang="sr" dirty="0"/>
              <a:t>Другачије је са старогрчким и латинским терминима за срце (грч. cardia, лат. </a:t>
            </a:r>
            <a:r xmlns:a="http://schemas.openxmlformats.org/drawingml/2006/main">
              <a:rPr lang="sr" dirty="0" err="1"/>
              <a:t>cor </a:t>
            </a:r>
            <a:r xmlns:a="http://schemas.openxmlformats.org/drawingml/2006/main">
              <a:rPr lang="sr" dirty="0"/>
              <a:t>) који се користе готово подједнако.</a:t>
            </a:r>
          </a:p>
        </p:txBody>
      </p:sp>
    </p:spTree>
    <p:extLst>
      <p:ext uri="{BB962C8B-B14F-4D97-AF65-F5344CB8AC3E}">
        <p14:creationId xmlns:p14="http://schemas.microsoft.com/office/powerpoint/2010/main" val="336487486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0F5ACC23-B4EF-4A90-B71A-7522171DCE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2336" y="313267"/>
            <a:ext cx="11379200" cy="962152"/>
          </a:xfrm>
        </p:spPr>
        <p:txBody>
          <a:bodyPr>
            <a:normAutofit fontScale="90000"/>
          </a:bodyPr>
          <a:lstStyle/>
          <a:p>
            <a:r xmlns:a="http://schemas.openxmlformats.org/drawingml/2006/main">
              <a:rPr lang="sr" dirty="0"/>
              <a:t/>
            </a:r>
            <a:br xmlns:a="http://schemas.openxmlformats.org/drawingml/2006/main">
              <a:rPr lang="en-US" dirty="0"/>
            </a:br>
            <a:r xmlns:a="http://schemas.openxmlformats.org/drawingml/2006/main">
              <a:rPr lang="sr" dirty="0"/>
              <a:t/>
            </a:r>
            <a:br xmlns:a="http://schemas.openxmlformats.org/drawingml/2006/main">
              <a:rPr lang="en-US" dirty="0"/>
            </a:br>
            <a:r xmlns:a="http://schemas.openxmlformats.org/drawingml/2006/main">
              <a:rPr lang="sr" dirty="0"/>
              <a:t/>
            </a:r>
            <a:br xmlns:a="http://schemas.openxmlformats.org/drawingml/2006/main">
              <a:rPr lang="en-US" dirty="0"/>
            </a:br>
            <a:r xmlns:a="http://schemas.openxmlformats.org/drawingml/2006/main">
              <a:rPr lang="sr" dirty="0"/>
              <a:t> </a:t>
            </a:r>
            <a:br xmlns:a="http://schemas.openxmlformats.org/drawingml/2006/main">
              <a:rPr lang="en-US" dirty="0"/>
            </a:br>
            <a:r xmlns:a="http://schemas.openxmlformats.org/drawingml/2006/main">
              <a:rPr lang="sr" dirty="0"/>
              <a:t>Суфикс и изговор</a:t>
            </a:r>
            <a:br xmlns:a="http://schemas.openxmlformats.org/drawingml/2006/main">
              <a:rPr lang="en-US" dirty="0"/>
            </a:br>
            <a:endParaRPr xmlns:a="http://schemas.openxmlformats.org/drawingml/2006/main"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06FE2F4F-A11B-4D2B-BB0F-22ADB13AE7B5}"/>
              </a:ext>
            </a:extLst>
          </p:cNvPr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 lnSpcReduction="10000"/>
          </a:bodyPr>
          <a:lstStyle/>
          <a:p>
            <a:r xmlns:a="http://schemas.openxmlformats.org/drawingml/2006/main">
              <a:rPr lang="sr" dirty="0"/>
              <a:t>Латински и старогрчки термини у српском језику су преузети, транслитерисани и њихова основа је коришћена у стварању речи.</a:t>
            </a:r>
          </a:p>
          <a:p>
            <a:r xmlns:a="http://schemas.openxmlformats.org/drawingml/2006/main">
              <a:rPr lang="sr" dirty="0"/>
              <a:t>Суфикси типа -а, </a:t>
            </a:r>
            <a:r xmlns:a="http://schemas.openxmlformats.org/drawingml/2006/main">
              <a:rPr lang="sr" dirty="0" err="1"/>
              <a:t>-ија </a:t>
            </a:r>
            <a:r xmlns:a="http://schemas.openxmlformats.org/drawingml/2006/main">
              <a:rPr lang="sr" dirty="0"/>
              <a:t>, -ац, </a:t>
            </a:r>
            <a:r xmlns:a="http://schemas.openxmlformats.org/drawingml/2006/main">
              <a:rPr lang="sr" dirty="0" err="1"/>
              <a:t>-ијада </a:t>
            </a:r>
            <a:r xmlns:a="http://schemas.openxmlformats.org/drawingml/2006/main">
              <a:rPr lang="sr" dirty="0"/>
              <a:t>, </a:t>
            </a:r>
            <a:r xmlns:a="http://schemas.openxmlformats.org/drawingml/2006/main">
              <a:rPr lang="sr" dirty="0" err="1"/>
              <a:t>-алаћ </a:t>
            </a:r>
            <a:r xmlns:a="http://schemas.openxmlformats.org/drawingml/2006/main">
              <a:rPr lang="sr" dirty="0"/>
              <a:t>, -ант, </a:t>
            </a:r>
            <a:r xmlns:a="http://schemas.openxmlformats.org/drawingml/2006/main">
              <a:rPr lang="sr" dirty="0" err="1"/>
              <a:t>-озан </a:t>
            </a:r>
            <a:r xmlns:a="http://schemas.openxmlformats.org/drawingml/2006/main">
              <a:rPr lang="sr" dirty="0"/>
              <a:t>, који су углавном страног порекла, служе за формирање речи. Такав је пример суфикса - за термине систола и дијастола.</a:t>
            </a:r>
          </a:p>
          <a:p>
            <a:r xmlns:a="http://schemas.openxmlformats.org/drawingml/2006/main">
              <a:rPr lang="sr" dirty="0"/>
              <a:t>Речи су старогрчке (η </a:t>
            </a:r>
            <a:r xmlns:a="http://schemas.openxmlformats.org/drawingml/2006/main">
              <a:rPr lang="sr" dirty="0" err="1"/>
              <a:t>συστολη </a:t>
            </a:r>
            <a:r xmlns:a="http://schemas.openxmlformats.org/drawingml/2006/main">
              <a:rPr lang="sr" dirty="0"/>
              <a:t>, </a:t>
            </a:r>
            <a:r xmlns:a="http://schemas.openxmlformats.org/drawingml/2006/main">
              <a:rPr lang="sr" dirty="0" err="1"/>
              <a:t>δı </a:t>
            </a:r>
            <a:r xmlns:a="http://schemas.openxmlformats.org/drawingml/2006/main">
              <a:rPr lang="sr" dirty="0"/>
              <a:t>αστολη), женског су рода и у свом изворном облику завршавају се словом η (ета, ита), које се изговара е или и.</a:t>
            </a:r>
          </a:p>
          <a:p>
            <a:r xmlns:a="http://schemas.openxmlformats.org/drawingml/2006/main">
              <a:rPr lang="sr" dirty="0"/>
              <a:t>Латински језик је имао своје еквиваленте </a:t>
            </a:r>
            <a:r xmlns:a="http://schemas.openxmlformats.org/drawingml/2006/main">
              <a:rPr lang="sr" dirty="0" err="1"/>
              <a:t>contractio </a:t>
            </a:r>
            <a:r xmlns:a="http://schemas.openxmlformats.org/drawingml/2006/main">
              <a:rPr lang="sr" dirty="0"/>
              <a:t>и </a:t>
            </a:r>
            <a:r xmlns:a="http://schemas.openxmlformats.org/drawingml/2006/main">
              <a:rPr lang="sr" dirty="0" err="1"/>
              <a:t>decontractio </a:t>
            </a:r>
            <a:r xmlns:a="http://schemas.openxmlformats.org/drawingml/2006/main">
              <a:rPr lang="sr" dirty="0"/>
              <a:t>, које и ми у свакодневној употреби изговарамо користећи суфикс -а (контракција и </a:t>
            </a:r>
            <a:r xmlns:a="http://schemas.openxmlformats.org/drawingml/2006/main">
              <a:rPr lang="sr" dirty="0" err="1"/>
              <a:t>деконтракција </a:t>
            </a:r>
            <a:r xmlns:a="http://schemas.openxmlformats.org/drawingml/2006/main">
              <a:rPr lang="sr" dirty="0"/>
              <a:t>).</a:t>
            </a:r>
          </a:p>
          <a:p>
            <a:r xmlns:a="http://schemas.openxmlformats.org/drawingml/2006/main">
              <a:rPr lang="sr" dirty="0"/>
              <a:t>Други пример је реч конвулзија ( </a:t>
            </a:r>
            <a:r xmlns:a="http://schemas.openxmlformats.org/drawingml/2006/main">
              <a:rPr lang="sr" dirty="0" err="1"/>
              <a:t>convulsio </a:t>
            </a:r>
            <a:r xmlns:a="http://schemas.openxmlformats.org/drawingml/2006/main">
              <a:rPr lang="sr" dirty="0"/>
              <a:t>- грч).</a:t>
            </a:r>
          </a:p>
        </p:txBody>
      </p:sp>
    </p:spTree>
    <p:extLst>
      <p:ext uri="{BB962C8B-B14F-4D97-AF65-F5344CB8AC3E}">
        <p14:creationId xmlns:p14="http://schemas.microsoft.com/office/powerpoint/2010/main" val="203928851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3235DE2F-972C-4AA3-BDAB-8B655FCDBC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2D1331E6-EBB1-4A77-8BD9-3C80FB4B3125}"/>
              </a:ext>
            </a:extLst>
          </p:cNvPr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en-US" dirty="0"/>
          </a:p>
          <a:p>
            <a:r xmlns:a="http://schemas.openxmlformats.org/drawingml/2006/main">
              <a:rPr lang="sr" dirty="0"/>
              <a:t>Пример правилне транслитерације и суфиксације, али неправилног изговора су речи шизофренија и ишијас.</a:t>
            </a:r>
          </a:p>
          <a:p>
            <a:r xmlns:a="http://schemas.openxmlformats.org/drawingml/2006/main">
              <a:rPr lang="sr" dirty="0"/>
              <a:t>Речи су се одомаћиле у свом (конвенционално говорећи) погрешном изговору јер се у латинском језику sch не изговара као sh.</a:t>
            </a:r>
          </a:p>
          <a:p>
            <a:r xmlns:a="http://schemas.openxmlformats.org/drawingml/2006/main">
              <a:rPr lang="sr" dirty="0"/>
              <a:t>Стога се правилно назива шизофренија (шизофренија); nervus </a:t>
            </a:r>
            <a:r xmlns:a="http://schemas.openxmlformats.org/drawingml/2006/main">
              <a:rPr lang="sr" dirty="0" err="1"/>
              <a:t>ischiadicus </a:t>
            </a:r>
            <a:r xmlns:a="http://schemas.openxmlformats.org/drawingml/2006/main">
              <a:rPr lang="sr" dirty="0"/>
              <a:t>треба правилно изговарати nervus </a:t>
            </a:r>
            <a:r xmlns:a="http://schemas.openxmlformats.org/drawingml/2006/main">
              <a:rPr lang="sr" dirty="0" err="1"/>
              <a:t>ischiadicus </a:t>
            </a:r>
            <a:r xmlns:a="http://schemas.openxmlformats.org/drawingml/2006/main">
              <a:rPr lang="sr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16426256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2281FF60-6030-4DCF-999C-14B9008DED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09744183-4BB4-4E59-A0CB-93A3ECA9251F}"/>
              </a:ext>
            </a:extLst>
          </p:cNvPr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/>
          </a:bodyPr>
          <a:lstStyle/>
          <a:p>
            <a:r xmlns:a="http://schemas.openxmlformats.org/drawingml/2006/main">
              <a:rPr lang="sr" dirty="0"/>
              <a:t>Професор Александар </a:t>
            </a:r>
            <a:r xmlns:a="http://schemas.openxmlformats.org/drawingml/2006/main">
              <a:rPr lang="sr" dirty="0" err="1"/>
              <a:t>Костић </a:t>
            </a:r>
            <a:r xmlns:a="http://schemas.openxmlformats.org/drawingml/2006/main">
              <a:rPr lang="sr" dirty="0"/>
              <a:t>напомиње да је прву картицу за Медицински речник написао 1913. године. Као и многи наши студенти медицине, тражио је и проналазио одговарајућу реч у српском језику за медицинске термине са којима се сусретао током студија.</a:t>
            </a:r>
          </a:p>
          <a:p>
            <a:r xmlns:a="http://schemas.openxmlformats.org/drawingml/2006/main">
              <a:rPr lang="sr" dirty="0"/>
              <a:t>Када је мобилисан на почетку Великог рата, 1914. године, понео је са собом досије, који је већ садржао поприличан број именовања.</a:t>
            </a:r>
          </a:p>
          <a:p>
            <a:r xmlns:a="http://schemas.openxmlformats.org/drawingml/2006/main">
              <a:rPr lang="sr" dirty="0"/>
              <a:t>Повлачећи се кроз Албанију, понео је са собом сакупљено језичко благо.</a:t>
            </a:r>
          </a:p>
          <a:p>
            <a:r xmlns:a="http://schemas.openxmlformats.org/drawingml/2006/main">
              <a:rPr lang="sr" dirty="0"/>
              <a:t>Радећи као лекар, имао је прилику да сакупља и одабира народне медицинске термине у разговорима са нашим војницима из различитих крајева Србије, као и добровољцима из свих крајева будуће Југославије.</a:t>
            </a: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9716174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D582CDA3-A1CD-4260-AC57-2A65926FE7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F247D8BE-F894-4792-9800-AA3FF8F1A116}"/>
              </a:ext>
            </a:extLst>
          </p:cNvPr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 xmlns:a="http://schemas.openxmlformats.org/drawingml/2006/main">
              <a:rPr lang="sr" dirty="0"/>
              <a:t>На Солунском фронту, у неколико књижица, објављује Речник српских медицинских термина - приредио мед. Александар Ђ. </a:t>
            </a:r>
            <a:r xmlns:a="http://schemas.openxmlformats.org/drawingml/2006/main">
              <a:rPr lang="sr" dirty="0" err="1"/>
              <a:t>Костић </a:t>
            </a:r>
            <a:r xmlns:a="http://schemas.openxmlformats.org/drawingml/2006/main">
              <a:rPr lang="sr" dirty="0"/>
              <a:t>, батаљонски лекар. Књижице су писане руком.</a:t>
            </a:r>
          </a:p>
          <a:p>
            <a:r xmlns:a="http://schemas.openxmlformats.org/drawingml/2006/main">
              <a:rPr lang="sr" dirty="0"/>
              <a:t>Један од њих је сачуван. На унутрашњој страни корица примерка ове свеске налази се јубиларна поштанска марка објављена поводом тридесете годишњице смрти Јована Јовановића </a:t>
            </a:r>
            <a:r xmlns:a="http://schemas.openxmlformats.org/drawingml/2006/main">
              <a:rPr lang="sr" dirty="0" err="1"/>
              <a:t>Змаја </a:t>
            </a:r>
            <a:r xmlns:a="http://schemas.openxmlformats.org/drawingml/2006/main">
              <a:rPr lang="sr" dirty="0"/>
              <a:t>.</a:t>
            </a:r>
          </a:p>
          <a:p>
            <a:r xmlns:a="http://schemas.openxmlformats.org/drawingml/2006/main">
              <a:rPr lang="sr" dirty="0"/>
              <a:t>Ова поштанска марка указује да је копија направљена 1934. године, али и указује на велико поштовање које је </a:t>
            </a:r>
            <a:r xmlns:a="http://schemas.openxmlformats.org/drawingml/2006/main">
              <a:rPr lang="sr" dirty="0" err="1"/>
              <a:t>Костић </a:t>
            </a:r>
            <a:r xmlns:a="http://schemas.openxmlformats.org/drawingml/2006/main">
              <a:rPr lang="sr" dirty="0"/>
              <a:t>имао према свом колеги, лекару и песнику </a:t>
            </a:r>
            <a:r xmlns:a="http://schemas.openxmlformats.org/drawingml/2006/main">
              <a:rPr lang="sr" dirty="0" err="1"/>
              <a:t>Змају </a:t>
            </a:r>
            <a:r xmlns:a="http://schemas.openxmlformats.org/drawingml/2006/main">
              <a:rPr lang="sr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39277339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273D78BD-FABF-438A-8406-0C0491E16B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ED9CFAE4-856D-4746-963F-BE713C478314}"/>
              </a:ext>
            </a:extLst>
          </p:cNvPr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 xmlns:a="http://schemas.openxmlformats.org/drawingml/2006/main">
              <a:rPr lang="sr" dirty="0"/>
              <a:t>Након пробоја Солунског фронта, током студија у Француској и након повратка у Србију, он наставља да допуњава своју збирку изразима из других језика. Тако његов речник поприма све више полиглотски карактер.</a:t>
            </a:r>
          </a:p>
          <a:p>
            <a:r xmlns:a="http://schemas.openxmlformats.org/drawingml/2006/main">
              <a:rPr lang="sr" dirty="0" err="1"/>
              <a:t>Костић је </a:t>
            </a:r>
            <a:r xmlns:a="http://schemas.openxmlformats.org/drawingml/2006/main">
              <a:rPr lang="sr" dirty="0"/>
              <a:t>1924. године </a:t>
            </a:r>
            <a:r xmlns:a="http://schemas.openxmlformats.org/drawingml/2006/main">
              <a:rPr lang="sr" dirty="0"/>
              <a:t>основао Терминолошки семинар, који је радио у оквиру Института за хистологију и ембриологију Медицинског факултета. Исте године објавиће Речник хистолошких појмова, први стручни речник из области медицинских наука у нашој земљи.</a:t>
            </a:r>
          </a:p>
        </p:txBody>
      </p:sp>
    </p:spTree>
    <p:extLst>
      <p:ext uri="{BB962C8B-B14F-4D97-AF65-F5344CB8AC3E}">
        <p14:creationId xmlns:p14="http://schemas.microsoft.com/office/powerpoint/2010/main" val="358689883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C16935B8-8246-4F13-A6F5-7080A8CA2F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C582E48A-FCC9-40B5-8EAA-3D18BDF2AE2F}"/>
              </a:ext>
            </a:extLst>
          </p:cNvPr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 xmlns:a="http://schemas.openxmlformats.org/drawingml/2006/main">
              <a:rPr lang="sr" dirty="0"/>
              <a:t>Медицинска терминологија је део језика који се користи за описивање анатомских делова тела, стања, процеса, третмана, инструмената, поступака у медицини и слично.</a:t>
            </a:r>
          </a:p>
          <a:p>
            <a:r xmlns:a="http://schemas.openxmlformats.org/drawingml/2006/main">
              <a:rPr lang="sr" dirty="0"/>
              <a:t>Већина медицинских термина прати статичку структуру у творби речи. Састављени су од префикса, корена и суфикса који припадају старогрчком и латинском језику.</a:t>
            </a:r>
            <a:endParaRPr xmlns:a="http://schemas.openxmlformats.org/drawingml/2006/main" lang="en-US" dirty="0" smtClean="0"/>
          </a:p>
          <a:p>
            <a:r xmlns:a="http://schemas.openxmlformats.org/drawingml/2006/main">
              <a:rPr lang="sr" dirty="0" smtClean="0"/>
              <a:t>Ове </a:t>
            </a:r>
            <a:r xmlns:a="http://schemas.openxmlformats.org/drawingml/2006/main">
              <a:rPr lang="sr" dirty="0"/>
              <a:t>неопходне компоненте, које данас припадају неговорним (никако мртвим) језицима, су попут цигли од којих се гради зид.</a:t>
            </a: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7540206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C049B544-08C2-4908-BA40-8E5AD8BC1F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1EE0F3BB-58CF-4F11-81D5-F99C24BC9680}"/>
              </a:ext>
            </a:extLst>
          </p:cNvPr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 xmlns:a="http://schemas.openxmlformats.org/drawingml/2006/main">
              <a:rPr lang="sr" dirty="0"/>
              <a:t>Уредништво Српског архива за целу медицину, 1931. године, на иницијативу проф. Александре </a:t>
            </a:r>
            <a:r xmlns:a="http://schemas.openxmlformats.org/drawingml/2006/main">
              <a:rPr lang="sr" dirty="0" err="1"/>
              <a:t>Костић </a:t>
            </a:r>
            <a:r xmlns:a="http://schemas.openxmlformats.org/drawingml/2006/main">
              <a:rPr lang="sr" dirty="0"/>
              <a:t>, отвара сталну рубрику „за најактуелније потребе наше медицинске литературе и медицинске науке, за нашу медицинску терминологију“.</a:t>
            </a:r>
          </a:p>
          <a:p>
            <a:r xmlns:a="http://schemas.openxmlformats.org/drawingml/2006/main">
              <a:rPr lang="sr" dirty="0"/>
              <a:t>У међуратном периоду, </a:t>
            </a:r>
            <a:r xmlns:a="http://schemas.openxmlformats.org/drawingml/2006/main">
              <a:rPr lang="sr" dirty="0" err="1"/>
              <a:t>Костић </a:t>
            </a:r>
            <a:r xmlns:a="http://schemas.openxmlformats.org/drawingml/2006/main">
              <a:rPr lang="sr" dirty="0"/>
              <a:t>је уредио и објавио два енциклопедијска дела: Велика медицинска енциклопедија за народ (Учитељ народног здравља) и Мој лекар.</a:t>
            </a:r>
          </a:p>
          <a:p>
            <a:r xmlns:a="http://schemas.openxmlformats.org/drawingml/2006/main">
              <a:rPr lang="sr" dirty="0"/>
              <a:t>У овим књигама, по абецедном реду су поређана тумачења бројних медицинских термина везаних за анатомију, физиологију, патологију, затим хигијену, али и каталог болести.</a:t>
            </a:r>
          </a:p>
        </p:txBody>
      </p:sp>
    </p:spTree>
    <p:extLst>
      <p:ext uri="{BB962C8B-B14F-4D97-AF65-F5344CB8AC3E}">
        <p14:creationId xmlns:p14="http://schemas.microsoft.com/office/powerpoint/2010/main" val="413766429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D3D49E14-4292-42E9-AA31-87322F0C37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71800CD8-7493-4295-BF5C-FF87B55832C3}"/>
              </a:ext>
            </a:extLst>
          </p:cNvPr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 xmlns:a="http://schemas.openxmlformats.org/drawingml/2006/main">
              <a:rPr lang="sr" dirty="0"/>
              <a:t>Током Другог светског рата, удаљен је са факултета јер је одбио да предаје у окупираној земљи. Већи део рата провео је у </a:t>
            </a:r>
            <a:r xmlns:a="http://schemas.openxmlformats.org/drawingml/2006/main">
              <a:rPr lang="sr" dirty="0" err="1"/>
              <a:t>Аранђеловцу </a:t>
            </a:r>
            <a:r xmlns:a="http://schemas.openxmlformats.org/drawingml/2006/main">
              <a:rPr lang="sr" dirty="0"/>
              <a:t>, радећи на медицинском речнику.</a:t>
            </a:r>
          </a:p>
          <a:p>
            <a:r xmlns:a="http://schemas.openxmlformats.org/drawingml/2006/main">
              <a:rPr lang="sr" dirty="0"/>
              <a:t>Одмах по ослобођењу, обновио је рад Терминолошког семинара, коме је доделио три области деловања: рад на међународној (латинској) медицинској терминологији, рад на правилној транскрипцији страних термина у наш језик и рад на стварању наше националне медицинске терминологије.</a:t>
            </a:r>
          </a:p>
        </p:txBody>
      </p:sp>
    </p:spTree>
    <p:extLst>
      <p:ext uri="{BB962C8B-B14F-4D97-AF65-F5344CB8AC3E}">
        <p14:creationId xmlns:p14="http://schemas.microsoft.com/office/powerpoint/2010/main" val="150798350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C3F6E6E-59FC-47B6-9338-9E4319C4FA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8D356211-010B-4E38-9C97-40D1C5F49C9A}"/>
              </a:ext>
            </a:extLst>
          </p:cNvPr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xmlns:a="http://schemas.openxmlformats.org/drawingml/2006/main" algn="just"/>
            <a:r xmlns:a="http://schemas.openxmlformats.org/drawingml/2006/main">
              <a:rPr lang="sr" dirty="0"/>
              <a:t>У писму декану Медицинског факултета, од 9. јула 1946. године, извештава да уређује Речник медицинских термина, у коме су међународни називи дати на латинском или транскрибовани са латинског на српски језик, да је дат азбучни регистар српских народних медицинских термина и медицинских термина на енглеском, на руском, немачком и француском језику.</a:t>
            </a:r>
          </a:p>
          <a:p>
            <a:pPr xmlns:a="http://schemas.openxmlformats.org/drawingml/2006/main" algn="just"/>
            <a:r xmlns:a="http://schemas.openxmlformats.org/drawingml/2006/main">
              <a:rPr lang="sr" dirty="0"/>
              <a:t>Речник је намењен првенствено студентима, али и стручној медицинској јавности.</a:t>
            </a:r>
          </a:p>
        </p:txBody>
      </p:sp>
    </p:spTree>
    <p:extLst>
      <p:ext uri="{BB962C8B-B14F-4D97-AF65-F5344CB8AC3E}">
        <p14:creationId xmlns:p14="http://schemas.microsoft.com/office/powerpoint/2010/main" val="239354422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1670FC29-FC96-498B-BCD5-2DEDBE217C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88DDEB5E-F88C-4712-9F1E-8D93ECC96F9C}"/>
              </a:ext>
            </a:extLst>
          </p:cNvPr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 xmlns:a="http://schemas.openxmlformats.org/drawingml/2006/main">
              <a:rPr lang="sr" dirty="0" err="1"/>
              <a:t>Костић ће </a:t>
            </a:r>
            <a:r xmlns:a="http://schemas.openxmlformats.org/drawingml/2006/main">
              <a:rPr lang="sr" dirty="0"/>
              <a:t>1956. године </a:t>
            </a:r>
            <a:r xmlns:a="http://schemas.openxmlformats.org/drawingml/2006/main">
              <a:rPr lang="sr" dirty="0"/>
              <a:t>објавити Медицински речник који садржи око 41.000 речи (15.000 на латинском, 5.000 на енглеском, 7.000 на немачком, 4.200 на француском, 6.000 на српском језику. Истоимени речник има 3.800 речи).</a:t>
            </a:r>
          </a:p>
          <a:p>
            <a:r xmlns:a="http://schemas.openxmlformats.org/drawingml/2006/main">
              <a:rPr lang="sr" dirty="0"/>
              <a:t>Друго издање овог речника, за које је Александар Ђ. </a:t>
            </a:r>
            <a:r xmlns:a="http://schemas.openxmlformats.org/drawingml/2006/main">
              <a:rPr lang="sr" dirty="0" err="1"/>
              <a:t>Костић </a:t>
            </a:r>
            <a:r xmlns:a="http://schemas.openxmlformats.org/drawingml/2006/main">
              <a:rPr lang="sr" dirty="0"/>
              <a:t>добио Октобарску награду града Београда, објављено је 1971. године и има 125.000 речи на седам језика. Накнадна издања Речника биће објављена 1976, 1987, 1996. и 2009. године.</a:t>
            </a: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888678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C1F0D5A1-EA6F-4050-971A-08DC3E2EED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1602C576-F976-492A-AD00-448C0DA7C5C7}"/>
              </a:ext>
            </a:extLst>
          </p:cNvPr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 xmlns:a="http://schemas.openxmlformats.org/drawingml/2006/main">
              <a:rPr lang="sr" dirty="0"/>
              <a:t>У делу „Српски медицински терминолози“ објављеном 1960. године, проф. др Александар </a:t>
            </a:r>
            <a:r xmlns:a="http://schemas.openxmlformats.org/drawingml/2006/main">
              <a:rPr lang="sr" dirty="0" err="1"/>
              <a:t>Арнаутовић </a:t>
            </a:r>
            <a:r xmlns:a="http://schemas.openxmlformats.org/drawingml/2006/main">
              <a:rPr lang="sr" dirty="0"/>
              <a:t>наводи да је </a:t>
            </a:r>
            <a:r xmlns:a="http://schemas.openxmlformats.org/drawingml/2006/main">
              <a:rPr lang="sr" dirty="0" err="1"/>
              <a:t>Костићев </a:t>
            </a:r>
            <a:r xmlns:a="http://schemas.openxmlformats.org/drawingml/2006/main">
              <a:rPr lang="sr" dirty="0"/>
              <a:t>речник „круна и својеврсна синтеза свих покушаја, експеримената и терминолошких достигнућа“ кроз целокупну историју наше медицинске терминологије, да је „то дело прескочило копља у односу на друге књиге те врсте“ и да нас је упознало са „светском лексикографском науком“.</a:t>
            </a:r>
          </a:p>
        </p:txBody>
      </p:sp>
    </p:spTree>
    <p:extLst>
      <p:ext uri="{BB962C8B-B14F-4D97-AF65-F5344CB8AC3E}">
        <p14:creationId xmlns:p14="http://schemas.microsoft.com/office/powerpoint/2010/main" val="393615011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644AC2A3-C588-4B06-9AD5-5F917E3D77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EB1C25DB-61D1-4289-99A8-2C94C406E670}"/>
              </a:ext>
            </a:extLst>
          </p:cNvPr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 xmlns:a="http://schemas.openxmlformats.org/drawingml/2006/main">
              <a:rPr lang="sr" dirty="0"/>
              <a:t>И данас је Медицински речник Александра </a:t>
            </a:r>
            <a:r xmlns:a="http://schemas.openxmlformats.org/drawingml/2006/main">
              <a:rPr lang="sr" dirty="0" err="1"/>
              <a:t>Костића </a:t>
            </a:r>
            <a:r xmlns:a="http://schemas.openxmlformats.org/drawingml/2006/main">
              <a:rPr lang="sr" dirty="0"/>
              <a:t>неопходан „алат“ и за лекаре и за филологе и лексикографе.</a:t>
            </a:r>
          </a:p>
          <a:p>
            <a:endParaRPr lang="en-US" dirty="0"/>
          </a:p>
          <a:p>
            <a:r xmlns:a="http://schemas.openxmlformats.org/drawingml/2006/main">
              <a:rPr lang="sr" dirty="0"/>
              <a:t>Вишејезични медицински речник, аутора проф. др Александра </a:t>
            </a:r>
            <a:r xmlns:a="http://schemas.openxmlformats.org/drawingml/2006/main">
              <a:rPr lang="sr" dirty="0" err="1"/>
              <a:t>Костића </a:t>
            </a:r>
            <a:r xmlns:a="http://schemas.openxmlformats.org/drawingml/2006/main">
              <a:rPr lang="sr" dirty="0"/>
              <a:t>, изузетно је вредно дело које представља незаменљиву литературу у медицинским и научним круговима. Вишејезични медицински речник је јединствено ауторско дело. Око 1.700 страница садржи око 140.000 речи на латинском, немачком, енглеском, француском, италијанском, руском и српском језику, као и истоимени (по аутору) речник.</a:t>
            </a: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2357441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D0D698E4-9251-49E3-B64F-EC185972E3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E13AE2D7-7647-4D83-AD3A-FDC0372EB6DC}"/>
              </a:ext>
            </a:extLst>
          </p:cNvPr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 xmlns:a="http://schemas.openxmlformats.org/drawingml/2006/main">
              <a:rPr lang="sr" dirty="0"/>
              <a:t>Сама реч медицина је латинског порекла ( </a:t>
            </a:r>
            <a:r xmlns:a="http://schemas.openxmlformats.org/drawingml/2006/main">
              <a:rPr lang="sr" dirty="0" err="1"/>
              <a:t>medicina </a:t>
            </a:r>
            <a:r xmlns:a="http://schemas.openxmlformats.org/drawingml/2006/main">
              <a:rPr lang="sr" dirty="0"/>
              <a:t>,- </a:t>
            </a:r>
            <a:r xmlns:a="http://schemas.openxmlformats.org/drawingml/2006/main">
              <a:rPr lang="sr" dirty="0" err="1"/>
              <a:t>ae,f </a:t>
            </a:r>
            <a:r xmlns:a="http://schemas.openxmlformats.org/drawingml/2006/main">
              <a:rPr lang="sr" dirty="0"/>
              <a:t>. – медицина), а поред ње, у медицинској терминологији се користе и латинске речи. Неке од њих су изворно латинске (vena,- </a:t>
            </a:r>
            <a:r xmlns:a="http://schemas.openxmlformats.org/drawingml/2006/main">
              <a:rPr lang="sr" dirty="0" err="1"/>
              <a:t>ae,f </a:t>
            </a:r>
            <a:r xmlns:a="http://schemas.openxmlformats.org/drawingml/2006/main">
              <a:rPr lang="sr" dirty="0"/>
              <a:t>. – вена), неке су грчке у латинској транслитерацији (psychosis,- </a:t>
            </a:r>
            <a:r xmlns:a="http://schemas.openxmlformats.org/drawingml/2006/main">
              <a:rPr lang="sr" dirty="0" err="1"/>
              <a:t>is,f </a:t>
            </a:r>
            <a:r xmlns:a="http://schemas.openxmlformats.org/drawingml/2006/main">
              <a:rPr lang="sr" dirty="0"/>
              <a:t>. – психоза), а неке су неологизми настали од латинских и грчких корена и додатака ( </a:t>
            </a:r>
            <a:r xmlns:a="http://schemas.openxmlformats.org/drawingml/2006/main">
              <a:rPr lang="sr" dirty="0" err="1"/>
              <a:t>трансфузиологија </a:t>
            </a:r>
            <a:r xmlns:a="http://schemas.openxmlformats.org/drawingml/2006/main">
              <a:rPr lang="sr" dirty="0"/>
              <a:t>од </a:t>
            </a:r>
            <a:r xmlns:a="http://schemas.openxmlformats.org/drawingml/2006/main">
              <a:rPr lang="sr" dirty="0" err="1"/>
              <a:t>transfusio </a:t>
            </a:r>
            <a:r xmlns:a="http://schemas.openxmlformats.org/drawingml/2006/main">
              <a:rPr lang="sr" dirty="0"/>
              <a:t>,- </a:t>
            </a:r>
            <a:r xmlns:a="http://schemas.openxmlformats.org/drawingml/2006/main">
              <a:rPr lang="sr" dirty="0" err="1"/>
              <a:t>onis </a:t>
            </a:r>
            <a:r xmlns:a="http://schemas.openxmlformats.org/drawingml/2006/main">
              <a:rPr lang="sr" dirty="0"/>
              <a:t>, f. – лити, и грчки суфикс -logia).</a:t>
            </a:r>
          </a:p>
          <a:p>
            <a:r xmlns:a="http://schemas.openxmlformats.org/drawingml/2006/main">
              <a:rPr lang="sr" dirty="0"/>
              <a:t>Учење латинског језика у медицини састоји се углавном од учења речи, назива за различите делове тела и процесе у њима, као и поступака који се користе током лечења.</a:t>
            </a:r>
          </a:p>
        </p:txBody>
      </p:sp>
    </p:spTree>
    <p:extLst>
      <p:ext uri="{BB962C8B-B14F-4D97-AF65-F5344CB8AC3E}">
        <p14:creationId xmlns:p14="http://schemas.microsoft.com/office/powerpoint/2010/main" val="340750543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49C2A842-8ECB-4D64-8856-12C1B5AC52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xmlns="" id="{F0C0B9AF-AF6C-4066-AE8F-E2DA639E42EE}"/>
              </a:ext>
            </a:extLst>
          </p:cNvPr>
          <p:cNvPicPr>
            <a:picLocks noGrp="1" noChangeAspect="1"/>
          </p:cNvPicPr>
          <p:nvPr>
            <p:ph sz="quarter" idx="1"/>
          </p:nvPr>
        </p:nvPicPr>
        <p:blipFill>
          <a:blip r:embed="rId2"/>
          <a:stretch>
            <a:fillRect/>
          </a:stretch>
        </p:blipFill>
        <p:spPr>
          <a:xfrm>
            <a:off x="3099336" y="1584894"/>
            <a:ext cx="5944115" cy="44565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5991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93C3048E-492F-4C0A-8BB2-DF84F36672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xmlns="" id="{4C518C5B-5057-43BF-BCAF-947CC71224D9}"/>
              </a:ext>
            </a:extLst>
          </p:cNvPr>
          <p:cNvPicPr>
            <a:picLocks noGrp="1" noChangeAspect="1"/>
          </p:cNvPicPr>
          <p:nvPr>
            <p:ph sz="quarter" idx="1"/>
          </p:nvPr>
        </p:nvPicPr>
        <p:blipFill>
          <a:blip r:embed="rId2"/>
          <a:stretch>
            <a:fillRect/>
          </a:stretch>
        </p:blipFill>
        <p:spPr>
          <a:xfrm>
            <a:off x="3099336" y="1584894"/>
            <a:ext cx="5944115" cy="44565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867777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74D9F40D-E552-4C5E-9621-535F8F0678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37B5D2D1-D2F0-4B08-A664-3F459798ACC9}"/>
              </a:ext>
            </a:extLst>
          </p:cNvPr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 xmlns:a="http://schemas.openxmlformats.org/drawingml/2006/main">
              <a:rPr lang="sr" dirty="0"/>
              <a:t>ХВАЛА ВАМ НА ПАЖЊИ!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7719078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1E82737D-1B51-41F5-8B41-D1D4ADF02E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DBBA9898-330B-4F61-8A18-078E58F0E65A}"/>
              </a:ext>
            </a:extLst>
          </p:cNvPr>
          <p:cNvSpPr>
            <a:spLocks noGrp="1"/>
          </p:cNvSpPr>
          <p:nvPr>
            <p:ph sz="quarter" idx="1"/>
          </p:nvPr>
        </p:nvSpPr>
        <p:spPr/>
        <p:txBody>
          <a:bodyPr>
            <a:normAutofit lnSpcReduction="10000"/>
          </a:bodyPr>
          <a:lstStyle/>
          <a:p>
            <a:r xmlns:a="http://schemas.openxmlformats.org/drawingml/2006/main">
              <a:rPr lang="sr" dirty="0"/>
              <a:t>Општи развој научне мисли у 18. и 19. веку, који је утицао и на српску средину, где су, као последица друштвеног напретка, почеле да се отварају бројне школе, назвао је такозвану потребу за образовањем књигама, приручницима и научним делима.</a:t>
            </a:r>
            <a:endParaRPr xmlns:a="http://schemas.openxmlformats.org/drawingml/2006/main" lang="en-US" dirty="0" smtClean="0"/>
          </a:p>
          <a:p>
            <a:r xmlns:a="http://schemas.openxmlformats.org/drawingml/2006/main">
              <a:rPr lang="sr" dirty="0" smtClean="0"/>
              <a:t>Ако </a:t>
            </a:r>
            <a:r xmlns:a="http://schemas.openxmlformats.org/drawingml/2006/main">
              <a:rPr lang="sr" dirty="0"/>
              <a:t>би се пошло од претпоставке да су ова дела била основни извори знања о одговарајућим научним областима у нашој земљи (пре свега, међу студентском популацијом, којој су и именована), онда би то могло да значи да се на </a:t>
            </a:r>
            <a:r xmlns:a="http://schemas.openxmlformats.org/drawingml/2006/main">
              <a:rPr lang="sr" dirty="0" smtClean="0"/>
              <a:t>основу тога могло добити </a:t>
            </a:r>
            <a:r xmlns:a="http://schemas.openxmlformats.org/drawingml/2006/main">
              <a:rPr lang="sr" dirty="0"/>
              <a:t>у процесу настанка и развоја терминологије у српској средини.</a:t>
            </a: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3693044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D0ADD32E-2490-40CB-A1EF-C2539B96DA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880DBDDF-5C1B-402D-B1B9-9668A30E44EC}"/>
              </a:ext>
            </a:extLst>
          </p:cNvPr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 xmlns:a="http://schemas.openxmlformats.org/drawingml/2006/main">
              <a:rPr lang="sr" dirty="0"/>
              <a:t>Ранија истраживања указују да су у обогаћивању лексичког (чак и терминолошког) фонда током предстандардне епохе развоја књижевног језика код Срба била присутна три основна процеса: позајмљивање, позајмљивање и стварање, односно стварање нових речи (тзв. кованица) домаћим средствима без утицаја страних језика.</a:t>
            </a:r>
          </a:p>
        </p:txBody>
      </p:sp>
    </p:spTree>
    <p:extLst>
      <p:ext uri="{BB962C8B-B14F-4D97-AF65-F5344CB8AC3E}">
        <p14:creationId xmlns:p14="http://schemas.microsoft.com/office/powerpoint/2010/main" val="386951352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545DCE51-C31C-4F71-9FFF-99ED0FCD2B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BB8D18BD-CF48-47F6-A17C-E768E3F53B4E}"/>
              </a:ext>
            </a:extLst>
          </p:cNvPr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 xmlns:a="http://schemas.openxmlformats.org/drawingml/2006/main">
              <a:rPr lang="sr" dirty="0"/>
              <a:t>Данас, скоро сви најутицајнији медицински часописи користе енглески језик, који је такође „званични“ језик међународних медицинских конференција.</a:t>
            </a:r>
          </a:p>
          <a:p>
            <a:r xmlns:a="http://schemas.openxmlformats.org/drawingml/2006/main">
              <a:rPr lang="sr" dirty="0"/>
              <a:t>Ера медицинског енглеског језика подсећа на еру медицинског латинског језика по томе што су здравствени стручњаци поново изабрали један језик за међународну комуникацију.</a:t>
            </a:r>
          </a:p>
          <a:p>
            <a:r xmlns:a="http://schemas.openxmlformats.org/drawingml/2006/main">
              <a:rPr lang="sr" dirty="0"/>
              <a:t>Међутим, иако је то тако, не треба занемарити чињеницу да су енглеске речи ушле у медицинску терминологију преко старогрчког и латинског језика. А кажу да је вода најчистија у близини извора.</a:t>
            </a: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5263648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9CD73363-04A5-49F1-A6A9-2B5755C945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2A4AC491-3A5C-46A1-B324-5CEDCCE8157C}"/>
              </a:ext>
            </a:extLst>
          </p:cNvPr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 xmlns:a="http://schemas.openxmlformats.org/drawingml/2006/main">
              <a:rPr lang="sr" dirty="0"/>
              <a:t>Почетком првог века нове ере, старогрчки језик је још увек био језик медицине у римском свету.</a:t>
            </a:r>
          </a:p>
          <a:p>
            <a:r xmlns:a="http://schemas.openxmlformats.org/drawingml/2006/main">
              <a:rPr lang="sr" dirty="0"/>
              <a:t>У то време, римски аристократ </a:t>
            </a:r>
            <a:r xmlns:a="http://schemas.openxmlformats.org/drawingml/2006/main">
              <a:rPr lang="sr" dirty="0" err="1"/>
              <a:t>Аул </a:t>
            </a:r>
            <a:r xmlns:a="http://schemas.openxmlformats.org/drawingml/2006/main">
              <a:rPr lang="sr" dirty="0"/>
              <a:t>Корнелије </a:t>
            </a:r>
            <a:r xmlns:a="http://schemas.openxmlformats.org/drawingml/2006/main">
              <a:rPr lang="sr" dirty="0" err="1"/>
              <a:t>Целзус </a:t>
            </a:r>
            <a:r xmlns:a="http://schemas.openxmlformats.org/drawingml/2006/main">
              <a:rPr lang="sr" dirty="0"/>
              <a:t>је написао дело О медицини (De </a:t>
            </a:r>
            <a:r xmlns:a="http://schemas.openxmlformats.org/drawingml/2006/main">
              <a:rPr lang="sr" dirty="0" err="1"/>
              <a:t>medicina </a:t>
            </a:r>
            <a:r xmlns:a="http://schemas.openxmlformats.org/drawingml/2006/main">
              <a:rPr lang="sr" dirty="0"/>
              <a:t>), које је представљало енциклопедијски преглед медицинског знања до тада заснован на старогрчким изворима.</a:t>
            </a:r>
          </a:p>
          <a:p>
            <a:r xmlns:a="http://schemas.openxmlformats.org/drawingml/2006/main">
              <a:rPr lang="sr" dirty="0" err="1"/>
              <a:t>Целзус </a:t>
            </a:r>
            <a:r xmlns:a="http://schemas.openxmlformats.org/drawingml/2006/main">
              <a:rPr lang="sr" dirty="0"/>
              <a:t>се суочио са потешкоћом да већина старогрчких термина није имала латинске еквиваленте.</a:t>
            </a:r>
          </a:p>
        </p:txBody>
      </p:sp>
    </p:spTree>
    <p:extLst>
      <p:ext uri="{BB962C8B-B14F-4D97-AF65-F5344CB8AC3E}">
        <p14:creationId xmlns:p14="http://schemas.microsoft.com/office/powerpoint/2010/main" val="183221179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90D376AA-6B58-4CC3-B946-1EE7F3A4E0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E32FC0EE-795E-454B-B6B8-7C7F426F0FA3}"/>
              </a:ext>
            </a:extLst>
          </p:cNvPr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 xmlns:a="http://schemas.openxmlformats.org/drawingml/2006/main">
              <a:rPr lang="sr" dirty="0"/>
              <a:t>Да би што прецизније пренео постојеће старогрчке термине на латински језик, користио је следеће методе:</a:t>
            </a:r>
          </a:p>
          <a:p>
            <a:r xmlns:a="http://schemas.openxmlformats.org/drawingml/2006/main">
              <a:rPr lang="sr" dirty="0"/>
              <a:t>Преписао је завршене термине на латинском, али је сачувао њихове старогрчке граматичке завршетке.</a:t>
            </a:r>
          </a:p>
          <a:p>
            <a:r xmlns:a="http://schemas.openxmlformats.org/drawingml/2006/main">
              <a:rPr lang="sr" dirty="0"/>
              <a:t>Такви примери су именице: </a:t>
            </a:r>
            <a:r xmlns:a="http://schemas.openxmlformats.org/drawingml/2006/main">
              <a:rPr lang="sr" dirty="0" err="1"/>
              <a:t>dijabetes </a:t>
            </a:r>
            <a:r xmlns:a="http://schemas.openxmlformats.org/drawingml/2006/main">
              <a:rPr lang="sr" dirty="0"/>
              <a:t>(дијабетес), psoas (псоас), </a:t>
            </a:r>
            <a:r xmlns:a="http://schemas.openxmlformats.org/drawingml/2006/main">
              <a:rPr lang="sr" dirty="0" err="1"/>
              <a:t>encefalon </a:t>
            </a:r>
            <a:r xmlns:a="http://schemas.openxmlformats.org/drawingml/2006/main">
              <a:rPr lang="sr" dirty="0"/>
              <a:t>(енцефалон), </a:t>
            </a:r>
            <a:r xmlns:a="http://schemas.openxmlformats.org/drawingml/2006/main">
              <a:rPr lang="sr" dirty="0" err="1"/>
              <a:t>diencefalon </a:t>
            </a:r>
            <a:r xmlns:a="http://schemas.openxmlformats.org/drawingml/2006/main">
              <a:rPr lang="sr" dirty="0"/>
              <a:t>(диенцефалон), </a:t>
            </a:r>
            <a:r xmlns:a="http://schemas.openxmlformats.org/drawingml/2006/main">
              <a:rPr lang="sr" dirty="0" err="1"/>
              <a:t>mezencefalon </a:t>
            </a:r>
            <a:r xmlns:a="http://schemas.openxmlformats.org/drawingml/2006/main">
              <a:rPr lang="sr" dirty="0"/>
              <a:t>(мезенцефалон), </a:t>
            </a:r>
            <a:r xmlns:a="http://schemas.openxmlformats.org/drawingml/2006/main">
              <a:rPr lang="sr" dirty="0" err="1"/>
              <a:t>astma </a:t>
            </a:r>
            <a:r xmlns:a="http://schemas.openxmlformats.org/drawingml/2006/main">
              <a:rPr lang="sr" dirty="0"/>
              <a:t>(астма), edema (едем), </a:t>
            </a:r>
            <a:r xmlns:a="http://schemas.openxmlformats.org/drawingml/2006/main">
              <a:rPr lang="sr" dirty="0" err="1"/>
              <a:t>kolon </a:t>
            </a:r>
            <a:r xmlns:a="http://schemas.openxmlformats.org/drawingml/2006/main">
              <a:rPr lang="sr" dirty="0"/>
              <a:t>(дебело црево) итд.</a:t>
            </a:r>
          </a:p>
        </p:txBody>
      </p:sp>
    </p:spTree>
    <p:extLst>
      <p:ext uri="{BB962C8B-B14F-4D97-AF65-F5344CB8AC3E}">
        <p14:creationId xmlns:p14="http://schemas.microsoft.com/office/powerpoint/2010/main" val="151066867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44CC76B2-65AB-4170-9EC2-609CF5316D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EB363C78-8BE8-402F-B780-BC53172BA7F5}"/>
              </a:ext>
            </a:extLst>
          </p:cNvPr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buNone/>
            </a:pPr>
            <a:endParaRPr lang="en-US" dirty="0"/>
          </a:p>
          <a:p>
            <a:r xmlns:a="http://schemas.openxmlformats.org/drawingml/2006/main">
              <a:rPr lang="sr" dirty="0"/>
              <a:t>Латинизовао је старогрчке речи замењујући старогрчке завршетке латинским. На пример, brachium, zygomaticus итд.</a:t>
            </a:r>
          </a:p>
          <a:p>
            <a:r xmlns:a="http://schemas.openxmlformats.org/drawingml/2006/main">
              <a:rPr lang="sr" dirty="0"/>
              <a:t>Задржао је значење термина дословно га превевши на латински: </a:t>
            </a:r>
            <a:r xmlns:a="http://schemas.openxmlformats.org/drawingml/2006/main">
              <a:rPr lang="sr" dirty="0" err="1"/>
              <a:t>dentes</a:t>
            </a:r>
            <a:r xmlns:a="http://schemas.openxmlformats.org/drawingml/2006/main">
              <a:rPr lang="sr" dirty="0"/>
              <a:t> </a:t>
            </a:r>
            <a:r xmlns:a="http://schemas.openxmlformats.org/drawingml/2006/main">
              <a:rPr lang="sr" dirty="0" err="1"/>
              <a:t>цанини </a:t>
            </a:r>
            <a:r xmlns:a="http://schemas.openxmlformats.org/drawingml/2006/main">
              <a:rPr lang="sr" dirty="0"/>
              <a:t>из старогрчког </a:t>
            </a:r>
            <a:r xmlns:a="http://schemas.openxmlformats.org/drawingml/2006/main">
              <a:rPr lang="sr" dirty="0" err="1"/>
              <a:t>кинодонтес </a:t>
            </a:r>
            <a:r xmlns:a="http://schemas.openxmlformats.org/drawingml/2006/main">
              <a:rPr lang="sr" dirty="0"/>
              <a:t>( </a:t>
            </a:r>
            <a:r xmlns:a="http://schemas.openxmlformats.org/drawingml/2006/main">
              <a:rPr lang="sr" dirty="0" err="1"/>
              <a:t>κυνοδοντες </a:t>
            </a:r>
            <a:r xmlns:a="http://schemas.openxmlformats.org/drawingml/2006/main">
              <a:rPr lang="sr" dirty="0"/>
              <a:t>).</a:t>
            </a:r>
          </a:p>
          <a:p>
            <a:r xmlns:a="http://schemas.openxmlformats.org/drawingml/2006/main">
              <a:rPr lang="sr" dirty="0"/>
              <a:t>Задржао је јединствену старогрчку традицију упоређивања облика анатомских структура:</a:t>
            </a:r>
          </a:p>
          <a:p>
            <a:r xmlns:a="http://schemas.openxmlformats.org/drawingml/2006/main">
              <a:rPr lang="sr" dirty="0"/>
              <a:t>- са музичким инструментима (нпр. туба = труба, тибија = флаута),</a:t>
            </a:r>
          </a:p>
          <a:p>
            <a:r xmlns:a="http://schemas.openxmlformats.org/drawingml/2006/main">
              <a:rPr lang="sr" dirty="0"/>
              <a:t>- са војном опремом (thorax = грудни оклоп, galea = шлем),</a:t>
            </a:r>
          </a:p>
          <a:p>
            <a:r xmlns:a="http://schemas.openxmlformats.org/drawingml/2006/main">
              <a:rPr lang="sr" dirty="0"/>
              <a:t>- са алатима (фибула = игла),</a:t>
            </a:r>
          </a:p>
          <a:p>
            <a:r xmlns:a="http://schemas.openxmlformats.org/drawingml/2006/main">
              <a:rPr lang="sr" dirty="0"/>
              <a:t>- са биљкама (glans = жир) и животињама (cochlea = пуж).</a:t>
            </a:r>
          </a:p>
        </p:txBody>
      </p:sp>
    </p:spTree>
    <p:extLst>
      <p:ext uri="{BB962C8B-B14F-4D97-AF65-F5344CB8AC3E}">
        <p14:creationId xmlns:p14="http://schemas.microsoft.com/office/powerpoint/2010/main" val="167156372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440D5423-90EC-4B3F-9B38-288D695263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F6D05163-745B-4851-B679-325F27A49C0A}"/>
              </a:ext>
            </a:extLst>
          </p:cNvPr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xmlns:a="http://schemas.openxmlformats.org/drawingml/2006/main" algn="ctr"/>
            <a:r xmlns:a="http://schemas.openxmlformats.org/drawingml/2006/main">
              <a:rPr lang="sr" dirty="0"/>
              <a:t>Структура</a:t>
            </a:r>
          </a:p>
          <a:p>
            <a:r xmlns:a="http://schemas.openxmlformats.org/drawingml/2006/main">
              <a:rPr lang="sr" dirty="0"/>
              <a:t>Када једном упознамо заједничке елементе који чине структуру медицинских термина, значење се може лако анализирати, превести и разумети.</a:t>
            </a:r>
          </a:p>
          <a:p>
            <a:r xmlns:a="http://schemas.openxmlformats.org/drawingml/2006/main">
              <a:rPr lang="sr" dirty="0"/>
              <a:t>Основна структура медицинских термина састоји се од префикса и суфикса старогрчког и латинског порекла. Такве сложенице понекад имају и корен (полинеуропатија </a:t>
            </a:r>
            <a:r xmlns:a="http://schemas.openxmlformats.org/drawingml/2006/main">
              <a:rPr lang="sr" dirty="0" err="1"/>
              <a:t>) </a:t>
            </a:r>
            <a:r xmlns:a="http://schemas.openxmlformats.org/drawingml/2006/main">
              <a:rPr lang="sr" dirty="0"/>
              <a:t>.</a:t>
            </a: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00746873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ivic">
  <a:themeElements>
    <a:clrScheme name="Civic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Civic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Civic</Template>
  <TotalTime>2152</TotalTime>
  <Words>2366</Words>
  <Application>Microsoft Office PowerPoint</Application>
  <PresentationFormat>Custom</PresentationFormat>
  <Paragraphs>100</Paragraphs>
  <Slides>29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29</vt:i4>
      </vt:variant>
    </vt:vector>
  </HeadingPairs>
  <TitlesOfParts>
    <vt:vector size="30" baseType="lpstr">
      <vt:lpstr>Civic</vt:lpstr>
      <vt:lpstr>LANGUAGE ORIGIN OF MEDICAL TERMS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    Suffixation and pronunciation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МАЛИГНЕ БОЛЕСТИ</dc:title>
  <dc:creator>Milena Stefanovic</dc:creator>
  <cp:lastModifiedBy>soclek</cp:lastModifiedBy>
  <cp:revision>171</cp:revision>
  <dcterms:created xsi:type="dcterms:W3CDTF">2018-10-26T17:27:32Z</dcterms:created>
  <dcterms:modified xsi:type="dcterms:W3CDTF">2024-05-16T14:00:59Z</dcterms:modified>
</cp:coreProperties>
</file>